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</p:sldMasterIdLst>
  <p:sldIdLst>
    <p:sldId id="256" r:id="rId2"/>
    <p:sldId id="271" r:id="rId3"/>
    <p:sldId id="257" r:id="rId4"/>
    <p:sldId id="258" r:id="rId5"/>
    <p:sldId id="270" r:id="rId6"/>
    <p:sldId id="259" r:id="rId7"/>
    <p:sldId id="261" r:id="rId8"/>
    <p:sldId id="260" r:id="rId9"/>
    <p:sldId id="262" r:id="rId10"/>
    <p:sldId id="263" r:id="rId11"/>
    <p:sldId id="272" r:id="rId12"/>
    <p:sldId id="273" r:id="rId13"/>
    <p:sldId id="264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4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E14-A55E-4474-BFF1-DFE73E12BAEB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4D87-67D1-4EFA-A937-985632959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34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E14-A55E-4474-BFF1-DFE73E12BAEB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4D87-67D1-4EFA-A937-985632959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755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E14-A55E-4474-BFF1-DFE73E12BAEB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4D87-67D1-4EFA-A937-985632959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405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E14-A55E-4474-BFF1-DFE73E12BAEB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4D87-67D1-4EFA-A937-985632959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882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E14-A55E-4474-BFF1-DFE73E12BAEB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4D87-67D1-4EFA-A937-985632959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656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E14-A55E-4474-BFF1-DFE73E12BAEB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4D87-67D1-4EFA-A937-985632959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866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E14-A55E-4474-BFF1-DFE73E12BAEB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4D87-67D1-4EFA-A937-985632959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223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E14-A55E-4474-BFF1-DFE73E12BAEB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4D87-67D1-4EFA-A937-985632959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18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E14-A55E-4474-BFF1-DFE73E12BAEB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4D87-67D1-4EFA-A937-985632959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645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E14-A55E-4474-BFF1-DFE73E12BAEB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4D87-67D1-4EFA-A937-985632959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07605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8E14-A55E-4474-BFF1-DFE73E12BAEB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E4D87-67D1-4EFA-A937-985632959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057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000">
              <a:schemeClr val="accent1">
                <a:lumMod val="45000"/>
                <a:lumOff val="55000"/>
                <a:alpha val="30000"/>
              </a:schemeClr>
            </a:gs>
            <a:gs pos="0">
              <a:schemeClr val="accent1">
                <a:lumMod val="45000"/>
                <a:lumOff val="55000"/>
                <a:alpha val="16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58E14-A55E-4474-BFF1-DFE73E12BAEB}" type="datetimeFigureOut">
              <a:rPr lang="en-US" smtClean="0"/>
              <a:pPr/>
              <a:t>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E4D87-67D1-4EFA-A937-985632959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13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163" y="5320145"/>
            <a:ext cx="9144000" cy="1387764"/>
          </a:xfrm>
        </p:spPr>
        <p:txBody>
          <a:bodyPr/>
          <a:lstStyle/>
          <a:p>
            <a:endParaRPr lang="en-US" dirty="0" smtClean="0"/>
          </a:p>
          <a:p>
            <a:r>
              <a:rPr lang="en-US" sz="3600" dirty="0" smtClean="0"/>
              <a:t>Important Changes to Youth Services in WIOA</a:t>
            </a:r>
            <a:endParaRPr lang="en-US" sz="3600" dirty="0"/>
          </a:p>
        </p:txBody>
      </p:sp>
      <p:pic>
        <p:nvPicPr>
          <p:cNvPr id="1026" name="Picture 2" descr="http://offers.ntidata.com/hs-fs/hub/314527/file-2094229959-jpg/images/workforce-innovation-and-opportunity-ac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8254" y="348682"/>
            <a:ext cx="7241309" cy="472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3419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PETS 5 Required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u="sng" dirty="0"/>
              <a:t>Job exploration counseling</a:t>
            </a:r>
            <a:r>
              <a:rPr lang="en-US" dirty="0"/>
              <a:t>;</a:t>
            </a:r>
          </a:p>
          <a:p>
            <a:pPr lvl="0"/>
            <a:r>
              <a:rPr lang="en-US" u="sng" dirty="0"/>
              <a:t>Work-based learning experiences</a:t>
            </a:r>
            <a:r>
              <a:rPr lang="en-US" dirty="0"/>
              <a:t>, which may include in-school or after school opportunities, or experience outside the traditional school setting (including internships), that is provided in an integrated environment to the maximum extent possible;</a:t>
            </a:r>
          </a:p>
          <a:p>
            <a:pPr lvl="0"/>
            <a:r>
              <a:rPr lang="en-US" u="sng" dirty="0"/>
              <a:t>Counseling </a:t>
            </a:r>
            <a:r>
              <a:rPr lang="en-US" dirty="0"/>
              <a:t>on opportunities for enrollment in comprehensive transition or postsecondary educational programs at institutions of higher education;</a:t>
            </a:r>
          </a:p>
          <a:p>
            <a:pPr lvl="0"/>
            <a:r>
              <a:rPr lang="en-US" u="sng" dirty="0"/>
              <a:t>Workplace readiness training </a:t>
            </a:r>
            <a:r>
              <a:rPr lang="en-US" dirty="0"/>
              <a:t>to develop social skills and independent living; and</a:t>
            </a:r>
          </a:p>
          <a:p>
            <a:pPr lvl="0"/>
            <a:r>
              <a:rPr lang="en-US" u="sng" dirty="0"/>
              <a:t>Instruction in self-advocacy</a:t>
            </a:r>
            <a:r>
              <a:rPr lang="en-US" dirty="0"/>
              <a:t>, which may include peer mentoring.</a:t>
            </a:r>
          </a:p>
          <a:p>
            <a:endParaRPr lang="en-US" dirty="0"/>
          </a:p>
        </p:txBody>
      </p:sp>
      <p:pic>
        <p:nvPicPr>
          <p:cNvPr id="4100" name="Picture 4" descr="http://hawaiiculinaryfoundation.org/wp-content/uploads/2011/10/Hank-working-with-studen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48222" y="141744"/>
            <a:ext cx="2105578" cy="186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59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on PETS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replace the school’s responsibility under IDEA</a:t>
            </a:r>
          </a:p>
          <a:p>
            <a:r>
              <a:rPr lang="en-US" dirty="0" smtClean="0"/>
              <a:t>Can be provided to non-applicants – this is a significant change from the past</a:t>
            </a:r>
          </a:p>
          <a:p>
            <a:r>
              <a:rPr lang="en-US" dirty="0" smtClean="0"/>
              <a:t>Includes a range of services from the most basic to intense</a:t>
            </a:r>
          </a:p>
          <a:p>
            <a:r>
              <a:rPr lang="en-US" dirty="0" smtClean="0"/>
              <a:t>The law </a:t>
            </a:r>
            <a:r>
              <a:rPr lang="en-US" b="1" i="1" u="sng" dirty="0" smtClean="0"/>
              <a:t>requires</a:t>
            </a:r>
            <a:r>
              <a:rPr lang="en-US" dirty="0" smtClean="0"/>
              <a:t> coordination between VR and educational agencies on the provision of PETS</a:t>
            </a:r>
          </a:p>
          <a:p>
            <a:r>
              <a:rPr lang="en-US" dirty="0" smtClean="0"/>
              <a:t>The 15% reserve for PETS does not include administrative costs</a:t>
            </a:r>
          </a:p>
          <a:p>
            <a:r>
              <a:rPr lang="en-US" dirty="0" smtClean="0"/>
              <a:t>You can count direct counselor time providing the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7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Groups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u="sng" dirty="0"/>
              <a:t>Job exploration counseling</a:t>
            </a:r>
            <a:r>
              <a:rPr lang="en-US" dirty="0"/>
              <a:t>;</a:t>
            </a:r>
          </a:p>
          <a:p>
            <a:pPr lvl="0"/>
            <a:r>
              <a:rPr lang="en-US" u="sng" dirty="0"/>
              <a:t>Work-based learning experiences</a:t>
            </a:r>
            <a:r>
              <a:rPr lang="en-US" dirty="0"/>
              <a:t>, which may include in-school or after school opportunities, or experience outside the traditional school setting (including internships), that is provided in an integrated environment to the maximum extent possible;</a:t>
            </a:r>
          </a:p>
          <a:p>
            <a:pPr lvl="0"/>
            <a:r>
              <a:rPr lang="en-US" u="sng" dirty="0"/>
              <a:t>Counseling </a:t>
            </a:r>
            <a:r>
              <a:rPr lang="en-US" dirty="0"/>
              <a:t>on opportunities for enrollment in comprehensive transition or postsecondary educational programs at institutions of higher education;</a:t>
            </a:r>
          </a:p>
          <a:p>
            <a:pPr lvl="0"/>
            <a:r>
              <a:rPr lang="en-US" u="sng" dirty="0"/>
              <a:t>Workplace readiness training </a:t>
            </a:r>
            <a:r>
              <a:rPr lang="en-US" dirty="0"/>
              <a:t>to develop social skills and independent living; and</a:t>
            </a:r>
          </a:p>
          <a:p>
            <a:pPr lvl="0"/>
            <a:r>
              <a:rPr lang="en-US" u="sng" dirty="0"/>
              <a:t>Instruction in self-advocacy</a:t>
            </a:r>
            <a:r>
              <a:rPr lang="en-US" dirty="0"/>
              <a:t>, which may include peer mentoring.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Each group has to develop a plan to provide their required service as inexpensively as possible.</a:t>
            </a:r>
          </a:p>
          <a:p>
            <a:r>
              <a:rPr lang="en-US" dirty="0" smtClean="0"/>
              <a:t>Your plan must ensure that EVERY student with a disability in CNMI gets the service</a:t>
            </a:r>
          </a:p>
          <a:p>
            <a:r>
              <a:rPr lang="en-US" dirty="0" smtClean="0"/>
              <a:t>Who will provide the service?</a:t>
            </a:r>
          </a:p>
          <a:p>
            <a:r>
              <a:rPr lang="en-US" dirty="0" smtClean="0"/>
              <a:t>How will it be provided?</a:t>
            </a:r>
          </a:p>
          <a:p>
            <a:r>
              <a:rPr lang="en-US" dirty="0" smtClean="0"/>
              <a:t>When will it be provided?</a:t>
            </a:r>
          </a:p>
          <a:p>
            <a:r>
              <a:rPr lang="en-US" dirty="0" smtClean="0"/>
              <a:t>Where will it be provided?</a:t>
            </a:r>
          </a:p>
          <a:p>
            <a:r>
              <a:rPr lang="en-US" dirty="0" smtClean="0"/>
              <a:t>What capacity has to be built for your plan to work?</a:t>
            </a:r>
          </a:p>
          <a:p>
            <a:r>
              <a:rPr lang="en-US" dirty="0" smtClean="0"/>
              <a:t>What partnership(s) is/are crucial to your plan?</a:t>
            </a:r>
          </a:p>
          <a:p>
            <a:r>
              <a:rPr lang="en-US" dirty="0" smtClean="0"/>
              <a:t>What has to happen for  your plan to begin?  When can it start?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458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9 Authorized Activities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1174"/>
            <a:ext cx="5181600" cy="473578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Implementing effective strategies to increase the likelihood of independent living and inclusion in communities and competitive integrated workplaces;</a:t>
            </a:r>
          </a:p>
          <a:p>
            <a:pPr lvl="0"/>
            <a:r>
              <a:rPr lang="en-US" dirty="0"/>
              <a:t>Developing and improving strategies for individuals with intellectual disabilities and individuals with significant disabilities to live independently, participate in postsecondary education experiences, and obtain and retain competitive integrated employment; </a:t>
            </a:r>
          </a:p>
          <a:p>
            <a:pPr lvl="0"/>
            <a:r>
              <a:rPr lang="en-US" dirty="0"/>
              <a:t>Providing instruction to vocational rehabilitation counselors, school transition personnel, and other persons supporting students with disabilities;</a:t>
            </a:r>
          </a:p>
          <a:p>
            <a:r>
              <a:rPr lang="en-US" dirty="0"/>
              <a:t>Disseminating information about innovative, effective, and efficient approaches to achieve the goals of </a:t>
            </a:r>
            <a:r>
              <a:rPr lang="en-US" dirty="0" smtClean="0"/>
              <a:t>transition services;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441174"/>
            <a:ext cx="5181600" cy="473578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dirty="0"/>
              <a:t>Coordinating activities with transition services provided by local educational agencies under the Individuals with Disabilities Education Act (20 </a:t>
            </a:r>
            <a:r>
              <a:rPr lang="en-US" dirty="0" err="1"/>
              <a:t>U.S.C</a:t>
            </a:r>
            <a:r>
              <a:rPr lang="en-US" dirty="0"/>
              <a:t>. 1400 et seq.);</a:t>
            </a:r>
          </a:p>
          <a:p>
            <a:pPr lvl="0"/>
            <a:r>
              <a:rPr lang="en-US" dirty="0"/>
              <a:t>Applying evidence-based findings to improve policy, procedure, practice, and the preparation of personnel, in order to better achieve the goals of this section;</a:t>
            </a:r>
          </a:p>
          <a:p>
            <a:pPr lvl="0"/>
            <a:r>
              <a:rPr lang="en-US" dirty="0"/>
              <a:t>Developing model transition demonstration projects;</a:t>
            </a:r>
          </a:p>
          <a:p>
            <a:pPr lvl="0"/>
            <a:r>
              <a:rPr lang="en-US" dirty="0"/>
              <a:t>Establishing or supporting multistate or regional partnerships involving States, local educational agencies, designated State units, developmental disability agencies, private businesses, or other participants to achieve the goals of </a:t>
            </a:r>
            <a:r>
              <a:rPr lang="en-US" dirty="0" smtClean="0"/>
              <a:t>PETS; </a:t>
            </a:r>
            <a:r>
              <a:rPr lang="en-US" dirty="0"/>
              <a:t>and</a:t>
            </a:r>
          </a:p>
          <a:p>
            <a:r>
              <a:rPr lang="en-US" dirty="0"/>
              <a:t>Disseminating information and strategies to improve the transition to postsecondary activities of individuals who are members of traditionally unserved populations.</a:t>
            </a:r>
          </a:p>
        </p:txBody>
      </p:sp>
      <p:pic>
        <p:nvPicPr>
          <p:cNvPr id="7170" name="Picture 2" descr="http://www.nmpasi.org/images/hea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1516" y="5908813"/>
            <a:ext cx="7565197" cy="8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491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Youth Council or Standing Committee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WIOA does not require that Workforce Development Systems have a Youth Council, but they encouraged to at least designate a Standing Youth Committee to assist with planning and implementation guidance</a:t>
            </a:r>
            <a:endParaRPr lang="en-US" dirty="0"/>
          </a:p>
        </p:txBody>
      </p:sp>
      <p:pic>
        <p:nvPicPr>
          <p:cNvPr id="9218" name="Picture 2" descr="https://upload.wikimedia.org/wikipedia/en/thumb/7/72/NMCLogo.jpg/100px-NMC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7983" y="3948803"/>
            <a:ext cx="1971399" cy="24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32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Youth and Supported Employment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OVR can provide SE services for up to 24 months – up from 18</a:t>
            </a:r>
          </a:p>
          <a:p>
            <a:r>
              <a:rPr lang="en-US" dirty="0" smtClean="0"/>
              <a:t>OVR can act as the extended service provider for up to 4 years for youth in SE</a:t>
            </a:r>
          </a:p>
          <a:p>
            <a:r>
              <a:rPr lang="en-US" dirty="0" smtClean="0"/>
              <a:t>OVR must spend at least 50% of its SE budget on youth</a:t>
            </a:r>
            <a:endParaRPr lang="en-US" dirty="0"/>
          </a:p>
        </p:txBody>
      </p:sp>
      <p:pic>
        <p:nvPicPr>
          <p:cNvPr id="8194" name="Picture 2" descr="http://www.easterseals.com/hawaii/our-programs/employment-training/esh-workforce.JPG?authToken=566f2abc4a41fea07d521462ce63fccbf1ce79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635" y="4286794"/>
            <a:ext cx="3165475" cy="212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545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Unified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WIOA, the Unified State Plan must describe how access to services for youth will be expanded, especially for youth with barriers to employment, including individuals with disabilities</a:t>
            </a:r>
          </a:p>
          <a:p>
            <a:r>
              <a:rPr lang="en-US" dirty="0" smtClean="0"/>
              <a:t>The partnership between DOE, DOL, OVR and Adult Ed and Literacy will have to be stronger than ever</a:t>
            </a:r>
          </a:p>
          <a:p>
            <a:endParaRPr lang="en-US" dirty="0"/>
          </a:p>
        </p:txBody>
      </p:sp>
      <p:sp>
        <p:nvSpPr>
          <p:cNvPr id="5" name="AutoShape 10" descr="Image result for department of education hawai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 descr="http://www.lattetrainingacademy.com/assets/departent_of_lab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6752" y="4240476"/>
            <a:ext cx="2359991" cy="233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lattetrainingacademy.com/assets/PS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1227" y="4240476"/>
            <a:ext cx="2279512" cy="231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crwflags.com/fotw/images/m/mp_seal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75444" y="4240476"/>
            <a:ext cx="2226226" cy="222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296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planning</a:t>
            </a:r>
          </a:p>
          <a:p>
            <a:r>
              <a:rPr lang="en-US" dirty="0" smtClean="0"/>
              <a:t>Shared communication</a:t>
            </a:r>
          </a:p>
          <a:p>
            <a:r>
              <a:rPr lang="en-US" dirty="0" smtClean="0"/>
              <a:t>Shared clients</a:t>
            </a:r>
          </a:p>
          <a:p>
            <a:r>
              <a:rPr lang="en-US" dirty="0" smtClean="0"/>
              <a:t>Shared funding</a:t>
            </a:r>
          </a:p>
          <a:p>
            <a:r>
              <a:rPr lang="en-US" dirty="0" smtClean="0"/>
              <a:t>Shared vision</a:t>
            </a:r>
            <a:endParaRPr lang="en-US" dirty="0"/>
          </a:p>
        </p:txBody>
      </p:sp>
      <p:pic>
        <p:nvPicPr>
          <p:cNvPr id="10242" name="Picture 2" descr="http://www.richsmanagementblog.com/wp-content/uploads/2010/11/peopleredsarch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3637" y="1720369"/>
            <a:ext cx="5518150" cy="36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62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Youth Services in WIOA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of the most significant changes from WIA to WIOA are related to youth services.  Why do you suppose this is?</a:t>
            </a:r>
          </a:p>
          <a:p>
            <a:r>
              <a:rPr lang="en-US" dirty="0" smtClean="0"/>
              <a:t>VR is especially affected by the focus on transition and youth</a:t>
            </a:r>
          </a:p>
          <a:p>
            <a:r>
              <a:rPr lang="en-US" dirty="0" smtClean="0"/>
              <a:t>How do you feel about the focus on youth?</a:t>
            </a:r>
            <a:endParaRPr lang="en-US" dirty="0"/>
          </a:p>
        </p:txBody>
      </p:sp>
      <p:pic>
        <p:nvPicPr>
          <p:cNvPr id="11266" name="Picture 2" descr="http://1.bp.blogspot.com/-EZlue_0LfW0/VXHD-fUPhvI/AAAAAAAAAnE/PhOOgbu18ro/s1600/youth%2Bquot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5106" y="3823443"/>
            <a:ext cx="6157609" cy="293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81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118" y="97272"/>
            <a:ext cx="10515600" cy="113116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/>
              <a:t>Youth Funding in WIOA</a:t>
            </a:r>
            <a:endParaRPr lang="en-US" sz="54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138381" y="1137978"/>
            <a:ext cx="9899074" cy="4351338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At least 75% of youth formula funds must be spent on out-of-school youth (</a:t>
            </a:r>
            <a:r>
              <a:rPr lang="en-US" dirty="0" err="1" smtClean="0"/>
              <a:t>OSY</a:t>
            </a:r>
            <a:r>
              <a:rPr lang="en-US" dirty="0" smtClean="0"/>
              <a:t>) – an increase from 30% in WIA</a:t>
            </a:r>
          </a:p>
          <a:p>
            <a:r>
              <a:rPr lang="en-US" dirty="0" smtClean="0"/>
              <a:t>A maximum of 25% of funds may be used for in-school youth</a:t>
            </a:r>
          </a:p>
        </p:txBody>
      </p:sp>
      <p:pic>
        <p:nvPicPr>
          <p:cNvPr id="1026" name="Picture 2" descr="http://content.govdelivery.com/attachments/fancy_images/USCNCS/2015/09/612089/672030/img-8060_cro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8339" y="3175793"/>
            <a:ext cx="6027751" cy="338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28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Out of School Youth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54934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Aged 16-24 and not attending school</a:t>
            </a:r>
          </a:p>
          <a:p>
            <a:r>
              <a:rPr lang="en-US" dirty="0" smtClean="0"/>
              <a:t>Falls within one or more of the following:</a:t>
            </a:r>
          </a:p>
          <a:p>
            <a:r>
              <a:rPr lang="en-US" dirty="0" smtClean="0"/>
              <a:t>Individual with a disability</a:t>
            </a:r>
          </a:p>
          <a:p>
            <a:r>
              <a:rPr lang="en-US" dirty="0" smtClean="0"/>
              <a:t>School dropout</a:t>
            </a:r>
          </a:p>
          <a:p>
            <a:r>
              <a:rPr lang="en-US" dirty="0" smtClean="0"/>
              <a:t>Did not attend school for at least the most recent school year calendar quarter</a:t>
            </a:r>
          </a:p>
          <a:p>
            <a:r>
              <a:rPr lang="en-US" dirty="0" smtClean="0"/>
              <a:t>Has a diploma or recognized equivalent and is low-income and basic skills deficient or an English language learner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01978"/>
            <a:ext cx="5181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Subject to the juvenile or adult justice system</a:t>
            </a:r>
          </a:p>
          <a:p>
            <a:r>
              <a:rPr lang="en-US" dirty="0" smtClean="0"/>
              <a:t>Homeless</a:t>
            </a:r>
          </a:p>
          <a:p>
            <a:r>
              <a:rPr lang="en-US" dirty="0" smtClean="0"/>
              <a:t>Runaway</a:t>
            </a:r>
          </a:p>
          <a:p>
            <a:r>
              <a:rPr lang="en-US" dirty="0" smtClean="0"/>
              <a:t>In foster care or aged-out of the foster care system</a:t>
            </a:r>
          </a:p>
          <a:p>
            <a:r>
              <a:rPr lang="en-US" dirty="0" smtClean="0"/>
              <a:t>TANF</a:t>
            </a:r>
          </a:p>
          <a:p>
            <a:r>
              <a:rPr lang="en-US" dirty="0" smtClean="0"/>
              <a:t>SSA</a:t>
            </a:r>
          </a:p>
          <a:p>
            <a:r>
              <a:rPr lang="en-US" dirty="0" smtClean="0"/>
              <a:t>Pregnant or parenting</a:t>
            </a:r>
          </a:p>
          <a:p>
            <a:r>
              <a:rPr lang="en-US" dirty="0" smtClean="0"/>
              <a:t>Low income that requires additional assistance to enter or complete an educational program or secure or hold employment</a:t>
            </a:r>
          </a:p>
          <a:p>
            <a:endParaRPr lang="en-US" dirty="0"/>
          </a:p>
        </p:txBody>
      </p:sp>
      <p:pic>
        <p:nvPicPr>
          <p:cNvPr id="3076" name="Picture 4" descr="https://www.hibh.org/images/kids-gras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226" y="0"/>
            <a:ext cx="3011920" cy="1865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46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Why so much on </a:t>
            </a:r>
            <a:r>
              <a:rPr lang="en-US" b="1" dirty="0" err="1" smtClean="0"/>
              <a:t>OSY</a:t>
            </a:r>
            <a:r>
              <a:rPr lang="en-US" b="1" dirty="0" smtClean="0"/>
              <a:t>?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Arrest rates are high – Between 28% and 43% have a disability</a:t>
            </a:r>
          </a:p>
          <a:p>
            <a:r>
              <a:rPr lang="en-US" dirty="0" smtClean="0"/>
              <a:t>In the child welfare system:</a:t>
            </a:r>
          </a:p>
          <a:p>
            <a:r>
              <a:rPr lang="en-US" dirty="0" smtClean="0"/>
              <a:t>90% have some kind of health problem</a:t>
            </a:r>
          </a:p>
          <a:p>
            <a:r>
              <a:rPr lang="en-US" dirty="0" smtClean="0"/>
              <a:t>55% have two or more chronic health conditions</a:t>
            </a:r>
          </a:p>
          <a:p>
            <a:r>
              <a:rPr lang="en-US" dirty="0" smtClean="0"/>
              <a:t>25% have three or more chronic health conditions</a:t>
            </a:r>
          </a:p>
          <a:p>
            <a:r>
              <a:rPr lang="en-US" dirty="0" smtClean="0"/>
              <a:t>30%-60% have developmental delays</a:t>
            </a:r>
          </a:p>
          <a:p>
            <a:r>
              <a:rPr lang="en-US" dirty="0" smtClean="0"/>
              <a:t>50-80% have mental and behavioral health issues</a:t>
            </a:r>
          </a:p>
        </p:txBody>
      </p:sp>
      <p:pic>
        <p:nvPicPr>
          <p:cNvPr id="1028" name="Picture 4" descr="http://i.dailymail.co.uk/i/pix/2013/10/21/article-2469945-18E04AAF00000578-488_634x3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7896" y="365125"/>
            <a:ext cx="2872996" cy="169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atic.wixstatic.com/media/2795c2_67756b4f09ee404b89fc3276d027d790.jpg/v1/fill/w_501,h_367,al_c,q_80,usm_0.66_1.00_0.01/2795c2_67756b4f09ee404b89fc3276d027d7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021" y="365125"/>
            <a:ext cx="2484782" cy="18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419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In-School Youth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Aged 14-21</a:t>
            </a:r>
          </a:p>
          <a:p>
            <a:r>
              <a:rPr lang="en-US" dirty="0" smtClean="0"/>
              <a:t>Attending school</a:t>
            </a:r>
          </a:p>
          <a:p>
            <a:r>
              <a:rPr lang="en-US" dirty="0" smtClean="0"/>
              <a:t>Low income and meet one or more of the following conditions:</a:t>
            </a:r>
          </a:p>
          <a:p>
            <a:r>
              <a:rPr lang="en-US" dirty="0" smtClean="0"/>
              <a:t>Basic skills deficient</a:t>
            </a:r>
          </a:p>
          <a:p>
            <a:r>
              <a:rPr lang="en-US" dirty="0" smtClean="0"/>
              <a:t>English language learner</a:t>
            </a:r>
          </a:p>
          <a:p>
            <a:r>
              <a:rPr lang="en-US" dirty="0" smtClean="0"/>
              <a:t>Subject to the juvenile or adult justice system</a:t>
            </a:r>
          </a:p>
          <a:p>
            <a:r>
              <a:rPr lang="en-US" dirty="0" smtClean="0"/>
              <a:t>Homeless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Runaway</a:t>
            </a:r>
          </a:p>
          <a:p>
            <a:r>
              <a:rPr lang="en-US" dirty="0" smtClean="0"/>
              <a:t>In foster care or aged-out of the foster care system</a:t>
            </a:r>
          </a:p>
          <a:p>
            <a:r>
              <a:rPr lang="en-US" dirty="0" smtClean="0"/>
              <a:t>Pregnant or parenting</a:t>
            </a:r>
          </a:p>
          <a:p>
            <a:r>
              <a:rPr lang="en-US" dirty="0" smtClean="0"/>
              <a:t>Has a disability</a:t>
            </a:r>
          </a:p>
          <a:p>
            <a:r>
              <a:rPr lang="en-US" dirty="0" smtClean="0"/>
              <a:t>Low income that requires additional assistance to enter or complete an educational program or secure or hold employment</a:t>
            </a:r>
          </a:p>
          <a:p>
            <a:endParaRPr lang="en-US" dirty="0"/>
          </a:p>
        </p:txBody>
      </p:sp>
      <p:pic>
        <p:nvPicPr>
          <p:cNvPr id="4100" name="Picture 4" descr="http://manoa.hawaii.edu/pbrrtc/wp-content/uploads/2014/01/empowering-youth-634x3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74703" y="223115"/>
            <a:ext cx="3001394" cy="160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static.wixstatic.com/media/5c62f3_8eb40c2cf9a1fd33604f0b3259f91a62.gif_2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435" y="223115"/>
            <a:ext cx="1590122" cy="159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104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WIOA Youth Services Include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Tutoring and skills training</a:t>
            </a:r>
          </a:p>
          <a:p>
            <a:r>
              <a:rPr lang="en-US" dirty="0" smtClean="0"/>
              <a:t>Alternative secondary school offerings</a:t>
            </a:r>
          </a:p>
          <a:p>
            <a:r>
              <a:rPr lang="en-US" dirty="0" smtClean="0"/>
              <a:t>Paid and unpaid work experience</a:t>
            </a:r>
          </a:p>
          <a:p>
            <a:r>
              <a:rPr lang="en-US" dirty="0" smtClean="0"/>
              <a:t>Occupational skills training</a:t>
            </a:r>
          </a:p>
          <a:p>
            <a:r>
              <a:rPr lang="en-US" dirty="0" smtClean="0"/>
              <a:t>Leadership development activities</a:t>
            </a:r>
          </a:p>
          <a:p>
            <a:r>
              <a:rPr lang="en-US" dirty="0" smtClean="0"/>
              <a:t>Supportive services</a:t>
            </a:r>
          </a:p>
          <a:p>
            <a:r>
              <a:rPr lang="en-US" dirty="0" smtClean="0"/>
              <a:t>Adult mentoring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Follow-up services</a:t>
            </a:r>
          </a:p>
          <a:p>
            <a:r>
              <a:rPr lang="en-US" dirty="0" smtClean="0"/>
              <a:t>Counseling</a:t>
            </a:r>
          </a:p>
          <a:p>
            <a:r>
              <a:rPr lang="en-US" dirty="0" smtClean="0"/>
              <a:t>Education and training for specific occupations</a:t>
            </a:r>
          </a:p>
          <a:p>
            <a:r>
              <a:rPr lang="en-US" dirty="0" smtClean="0"/>
              <a:t>Financial literacy</a:t>
            </a:r>
          </a:p>
          <a:p>
            <a:r>
              <a:rPr lang="en-US" dirty="0" smtClean="0"/>
              <a:t>Entrepreneurial skills training</a:t>
            </a:r>
          </a:p>
          <a:p>
            <a:r>
              <a:rPr lang="en-US" dirty="0" smtClean="0"/>
              <a:t>Labor market information</a:t>
            </a:r>
          </a:p>
          <a:p>
            <a:r>
              <a:rPr lang="en-US" dirty="0" smtClean="0"/>
              <a:t>Post-secondary preparation and transition activities</a:t>
            </a:r>
            <a:endParaRPr lang="en-US" dirty="0"/>
          </a:p>
        </p:txBody>
      </p:sp>
      <p:pic>
        <p:nvPicPr>
          <p:cNvPr id="1026" name="Picture 2" descr="http://manoa.hawaii.edu/nhss/wp-content/uploads/2013/03/PB160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1" y="346921"/>
            <a:ext cx="1814945" cy="136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www.msc.navy.mil/civmar/newsletter/images/cable%20saipan%20to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3462" y="469659"/>
            <a:ext cx="1941240" cy="128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351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Work Experience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2744" y="2034346"/>
            <a:ext cx="10515600" cy="4351338"/>
          </a:xfrm>
        </p:spPr>
        <p:txBody>
          <a:bodyPr/>
          <a:lstStyle/>
          <a:p>
            <a:r>
              <a:rPr lang="en-US" dirty="0" smtClean="0"/>
              <a:t>20% of Youth formula funds must be spent on work experience which includes:</a:t>
            </a:r>
          </a:p>
          <a:p>
            <a:r>
              <a:rPr lang="en-US" dirty="0" smtClean="0"/>
              <a:t>Summer and year-round employment opportunities</a:t>
            </a:r>
          </a:p>
          <a:p>
            <a:r>
              <a:rPr lang="en-US" dirty="0" smtClean="0"/>
              <a:t>Pre-apprenticeship</a:t>
            </a:r>
          </a:p>
          <a:p>
            <a:r>
              <a:rPr lang="en-US" dirty="0" smtClean="0"/>
              <a:t>Internships and job shadowing</a:t>
            </a:r>
          </a:p>
          <a:p>
            <a:r>
              <a:rPr lang="en-US" dirty="0" smtClean="0"/>
              <a:t>On-the-job training</a:t>
            </a:r>
            <a:endParaRPr lang="en-US" dirty="0"/>
          </a:p>
        </p:txBody>
      </p:sp>
      <p:pic>
        <p:nvPicPr>
          <p:cNvPr id="5122" name="Picture 2" descr="http://www.saipantribune.com/wp-content/uploads/2015/06/Youth-Congress-pix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8489" y="3372402"/>
            <a:ext cx="4475919" cy="335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1943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Pre-Employment Transition Services (PETS)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VR program – in </a:t>
            </a:r>
            <a:r>
              <a:rPr lang="en-US" b="1" i="1" u="sng" dirty="0" smtClean="0"/>
              <a:t>collaboration</a:t>
            </a:r>
            <a:r>
              <a:rPr lang="en-US" dirty="0" smtClean="0"/>
              <a:t> with the LEAs</a:t>
            </a:r>
          </a:p>
          <a:p>
            <a:r>
              <a:rPr lang="en-US" b="1" i="1" u="sng" dirty="0" smtClean="0"/>
              <a:t>Provide, or arrange for the provision of</a:t>
            </a:r>
            <a:r>
              <a:rPr lang="en-US" dirty="0" smtClean="0"/>
              <a:t>, PETS for </a:t>
            </a:r>
            <a:r>
              <a:rPr lang="en-US" b="1" i="1" u="sng" dirty="0" smtClean="0"/>
              <a:t>ALL</a:t>
            </a:r>
            <a:r>
              <a:rPr lang="en-US" dirty="0" smtClean="0"/>
              <a:t> students with disabilities in need of such services</a:t>
            </a:r>
          </a:p>
          <a:p>
            <a:r>
              <a:rPr lang="en-US" dirty="0" smtClean="0"/>
              <a:t>15% of VR’s Federal funds must be used for PETS</a:t>
            </a:r>
          </a:p>
          <a:p>
            <a:r>
              <a:rPr lang="en-US" b="1" i="1" u="sng" dirty="0" smtClean="0"/>
              <a:t>Student with a disability</a:t>
            </a:r>
            <a:r>
              <a:rPr lang="en-US" dirty="0" smtClean="0"/>
              <a:t> is defined as:</a:t>
            </a:r>
          </a:p>
          <a:p>
            <a:r>
              <a:rPr lang="en-US" dirty="0" smtClean="0"/>
              <a:t>16-21 or 22 (depending on the state);   </a:t>
            </a:r>
          </a:p>
          <a:p>
            <a:r>
              <a:rPr lang="en-US" dirty="0" smtClean="0"/>
              <a:t>Eligible for and receiving Special Ed services; or</a:t>
            </a:r>
          </a:p>
          <a:p>
            <a:r>
              <a:rPr lang="en-US" dirty="0" smtClean="0"/>
              <a:t>Is a student who is an individual with a disability for purposes of 504</a:t>
            </a:r>
            <a:endParaRPr lang="en-US" dirty="0"/>
          </a:p>
        </p:txBody>
      </p:sp>
      <p:pic>
        <p:nvPicPr>
          <p:cNvPr id="6150" name="Picture 6" descr="http://www.ovrgov.net/images/combined-logo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0936" y="3286540"/>
            <a:ext cx="3233528" cy="144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5768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</TotalTime>
  <Words>1181</Words>
  <Application>Microsoft Office PowerPoint</Application>
  <PresentationFormat>Custom</PresentationFormat>
  <Paragraphs>129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Youth Services in WIOA</vt:lpstr>
      <vt:lpstr>Youth Funding in WIOA</vt:lpstr>
      <vt:lpstr>Out of School Youth</vt:lpstr>
      <vt:lpstr>Why so much on OSY?</vt:lpstr>
      <vt:lpstr>In-School Youth</vt:lpstr>
      <vt:lpstr>WIOA Youth Services Include:</vt:lpstr>
      <vt:lpstr>Work Experience</vt:lpstr>
      <vt:lpstr>Pre-Employment Transition Services (PETS)</vt:lpstr>
      <vt:lpstr>PETS 5 Required Services</vt:lpstr>
      <vt:lpstr>More on PETS</vt:lpstr>
      <vt:lpstr>Groups</vt:lpstr>
      <vt:lpstr>9 Authorized Activities</vt:lpstr>
      <vt:lpstr>Youth Council or Standing Committee</vt:lpstr>
      <vt:lpstr>Youth and Supported Employment</vt:lpstr>
      <vt:lpstr>Unified Planning</vt:lpstr>
      <vt:lpstr>Sharing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Chaz Compton</dc:creator>
  <cp:lastModifiedBy>User</cp:lastModifiedBy>
  <cp:revision>36</cp:revision>
  <cp:lastPrinted>2016-01-06T20:48:06Z</cp:lastPrinted>
  <dcterms:created xsi:type="dcterms:W3CDTF">2015-07-15T20:20:15Z</dcterms:created>
  <dcterms:modified xsi:type="dcterms:W3CDTF">2016-01-07T22:39:23Z</dcterms:modified>
</cp:coreProperties>
</file>