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8288000" cy="10287000"/>
  <p:notesSz cx="6858000" cy="9144000"/>
  <p:embeddedFontLst>
    <p:embeddedFont>
      <p:font typeface="Calibri" panose="020F0502020204030204" pitchFamily="34" charset="0"/>
      <p:regular r:id="rId29"/>
      <p:bold r:id="rId30"/>
      <p:italic r:id="rId31"/>
      <p:boldItalic r:id="rId32"/>
    </p:embeddedFont>
    <p:embeddedFont>
      <p:font typeface="Inknut Antiqua Medium" panose="020B0604020202020204" charset="0"/>
      <p:regular r:id="rId33"/>
    </p:embeddedFont>
    <p:embeddedFont>
      <p:font typeface="Inknut Antiqua Medium Bold" panose="020B0604020202020204" charset="0"/>
      <p:regular r:id="rId34"/>
    </p:embeddedFont>
    <p:embeddedFont>
      <p:font typeface="Muli Bold" panose="020B0604020202020204" charset="0"/>
      <p:regular r:id="rId35"/>
    </p:embeddedFont>
    <p:embeddedFont>
      <p:font typeface="Muli Bold Bold" panose="020B0604020202020204" charset="0"/>
      <p:regular r:id="rId36"/>
    </p:embeddedFont>
    <p:embeddedFont>
      <p:font typeface="Muli Regular" panose="020B0604020202020204" charset="0"/>
      <p:regular r:id="rId37"/>
    </p:embeddedFont>
    <p:embeddedFont>
      <p:font typeface="Muli Regular Bold" panose="020B0604020202020204" charset="0"/>
      <p:regular r:id="rId38"/>
    </p:embeddedFont>
    <p:embeddedFont>
      <p:font typeface="Space Mono"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1.sv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1.sv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9.sv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3.sv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3.sv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7.sv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7.sv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53.sv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52.png"/><Relationship Id="rId2" Type="http://schemas.openxmlformats.org/officeDocument/2006/relationships/image" Target="../media/image58.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5" Type="http://schemas.openxmlformats.org/officeDocument/2006/relationships/image" Target="../media/image15.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5" Type="http://schemas.openxmlformats.org/officeDocument/2006/relationships/image" Target="../media/image5.sv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2.svg"/><Relationship Id="rId7" Type="http://schemas.openxmlformats.org/officeDocument/2006/relationships/image" Target="../media/image4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sv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1.png"/><Relationship Id="rId2" Type="http://schemas.openxmlformats.org/officeDocument/2006/relationships/image" Target="../media/image58.png"/><Relationship Id="rId16" Type="http://schemas.openxmlformats.org/officeDocument/2006/relationships/image" Target="../media/image73.sv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53.svg"/><Relationship Id="rId5" Type="http://schemas.openxmlformats.org/officeDocument/2006/relationships/image" Target="../media/image61.svg"/><Relationship Id="rId15" Type="http://schemas.openxmlformats.org/officeDocument/2006/relationships/image" Target="../media/image72.png"/><Relationship Id="rId10" Type="http://schemas.openxmlformats.org/officeDocument/2006/relationships/image" Target="../media/image52.png"/><Relationship Id="rId4" Type="http://schemas.openxmlformats.org/officeDocument/2006/relationships/image" Target="../media/image60.png"/><Relationship Id="rId9" Type="http://schemas.openxmlformats.org/officeDocument/2006/relationships/image" Target="../media/image67.svg"/><Relationship Id="rId14"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22.svg"/><Relationship Id="rId7" Type="http://schemas.openxmlformats.org/officeDocument/2006/relationships/image" Target="../media/image31.svg"/><Relationship Id="rId12" Type="http://schemas.openxmlformats.org/officeDocument/2006/relationships/image" Target="../media/image52.png"/><Relationship Id="rId17" Type="http://schemas.openxmlformats.org/officeDocument/2006/relationships/image" Target="../media/image75.svg"/><Relationship Id="rId2" Type="http://schemas.openxmlformats.org/officeDocument/2006/relationships/image" Target="../media/image21.png"/><Relationship Id="rId16"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22.svg"/><Relationship Id="rId7" Type="http://schemas.openxmlformats.org/officeDocument/2006/relationships/image" Target="../media/image31.svg"/><Relationship Id="rId12" Type="http://schemas.openxmlformats.org/officeDocument/2006/relationships/image" Target="../media/image52.png"/><Relationship Id="rId17" Type="http://schemas.openxmlformats.org/officeDocument/2006/relationships/image" Target="../media/image79.svg"/><Relationship Id="rId2" Type="http://schemas.openxmlformats.org/officeDocument/2006/relationships/image" Target="../media/image21.png"/><Relationship Id="rId16"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77.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sv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5" Type="http://schemas.openxmlformats.org/officeDocument/2006/relationships/image" Target="../media/image5.sv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7.jpeg"/><Relationship Id="rId3" Type="http://schemas.openxmlformats.org/officeDocument/2006/relationships/image" Target="../media/image16.svg"/><Relationship Id="rId7" Type="http://schemas.openxmlformats.org/officeDocument/2006/relationships/image" Target="../media/image83.svg"/><Relationship Id="rId12" Type="http://schemas.openxmlformats.org/officeDocument/2006/relationships/image" Target="../media/image87.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image" Target="../media/image22.svg"/><Relationship Id="rId10" Type="http://schemas.openxmlformats.org/officeDocument/2006/relationships/image" Target="../media/image85.svg"/><Relationship Id="rId4" Type="http://schemas.openxmlformats.org/officeDocument/2006/relationships/image" Target="../media/image21.png"/><Relationship Id="rId9" Type="http://schemas.openxmlformats.org/officeDocument/2006/relationships/image" Target="../media/image84.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sv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svg"/><Relationship Id="rId10" Type="http://schemas.openxmlformats.org/officeDocument/2006/relationships/image" Target="../media/image1.png"/><Relationship Id="rId4" Type="http://schemas.openxmlformats.org/officeDocument/2006/relationships/image" Target="../media/image21.png"/><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9.png"/><Relationship Id="rId5" Type="http://schemas.openxmlformats.org/officeDocument/2006/relationships/image" Target="../media/image22.svg"/><Relationship Id="rId10" Type="http://schemas.openxmlformats.org/officeDocument/2006/relationships/image" Target="../media/image1.png"/><Relationship Id="rId4" Type="http://schemas.openxmlformats.org/officeDocument/2006/relationships/image" Target="../media/image21.png"/><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2.svg"/><Relationship Id="rId7" Type="http://schemas.openxmlformats.org/officeDocument/2006/relationships/image" Target="../media/image33.svg"/><Relationship Id="rId12"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9.sv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56.png"/><Relationship Id="rId3" Type="http://schemas.openxmlformats.org/officeDocument/2006/relationships/image" Target="../media/image16.svg"/><Relationship Id="rId7" Type="http://schemas.openxmlformats.org/officeDocument/2006/relationships/image" Target="../media/image31.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15.png"/><Relationship Id="rId16" Type="http://schemas.openxmlformats.org/officeDocument/2006/relationships/image" Target="../media/image54.png"/><Relationship Id="rId20"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9.svg"/><Relationship Id="rId5" Type="http://schemas.openxmlformats.org/officeDocument/2006/relationships/image" Target="../media/image45.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57.svg"/><Relationship Id="rId4" Type="http://schemas.openxmlformats.org/officeDocument/2006/relationships/image" Target="../media/image44.png"/><Relationship Id="rId9" Type="http://schemas.openxmlformats.org/officeDocument/2006/relationships/image" Target="../media/image47.sv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61443" y="684908"/>
            <a:ext cx="10289431" cy="9191464"/>
            <a:chOff x="0" y="0"/>
            <a:chExt cx="4112353" cy="3673531"/>
          </a:xfrm>
        </p:grpSpPr>
        <p:sp>
          <p:nvSpPr>
            <p:cNvPr id="3" name="Freeform 3"/>
            <p:cNvSpPr/>
            <p:nvPr/>
          </p:nvSpPr>
          <p:spPr>
            <a:xfrm>
              <a:off x="0" y="0"/>
              <a:ext cx="4112353" cy="3673531"/>
            </a:xfrm>
            <a:custGeom>
              <a:avLst/>
              <a:gdLst/>
              <a:ahLst/>
              <a:cxnLst/>
              <a:rect l="l" t="t" r="r" b="b"/>
              <a:pathLst>
                <a:path w="4112353" h="3673531">
                  <a:moveTo>
                    <a:pt x="3987893" y="3673531"/>
                  </a:moveTo>
                  <a:lnTo>
                    <a:pt x="124460" y="3673531"/>
                  </a:lnTo>
                  <a:cubicBezTo>
                    <a:pt x="55880" y="3673531"/>
                    <a:pt x="0" y="3617651"/>
                    <a:pt x="0" y="3549071"/>
                  </a:cubicBezTo>
                  <a:lnTo>
                    <a:pt x="0" y="124460"/>
                  </a:lnTo>
                  <a:cubicBezTo>
                    <a:pt x="0" y="55880"/>
                    <a:pt x="55880" y="0"/>
                    <a:pt x="124460" y="0"/>
                  </a:cubicBezTo>
                  <a:lnTo>
                    <a:pt x="3987893" y="0"/>
                  </a:lnTo>
                  <a:cubicBezTo>
                    <a:pt x="4056473" y="0"/>
                    <a:pt x="4112353" y="55880"/>
                    <a:pt x="4112353" y="124460"/>
                  </a:cubicBezTo>
                  <a:lnTo>
                    <a:pt x="4112353" y="3549071"/>
                  </a:lnTo>
                  <a:cubicBezTo>
                    <a:pt x="4112353" y="3617651"/>
                    <a:pt x="4056473" y="3673531"/>
                    <a:pt x="3987893" y="3673531"/>
                  </a:cubicBezTo>
                  <a:close/>
                </a:path>
              </a:pathLst>
            </a:custGeom>
            <a:solidFill>
              <a:srgbClr val="737373"/>
            </a:solidFill>
          </p:spPr>
        </p:sp>
      </p:grpSp>
      <p:grpSp>
        <p:nvGrpSpPr>
          <p:cNvPr id="4" name="Group 4"/>
          <p:cNvGrpSpPr/>
          <p:nvPr/>
        </p:nvGrpSpPr>
        <p:grpSpPr>
          <a:xfrm>
            <a:off x="8177634" y="684908"/>
            <a:ext cx="9937800" cy="8897226"/>
            <a:chOff x="0" y="0"/>
            <a:chExt cx="3971817" cy="3555933"/>
          </a:xfrm>
        </p:grpSpPr>
        <p:sp>
          <p:nvSpPr>
            <p:cNvPr id="5" name="Freeform 5"/>
            <p:cNvSpPr/>
            <p:nvPr/>
          </p:nvSpPr>
          <p:spPr>
            <a:xfrm>
              <a:off x="0" y="0"/>
              <a:ext cx="3971817" cy="3555934"/>
            </a:xfrm>
            <a:custGeom>
              <a:avLst/>
              <a:gdLst/>
              <a:ahLst/>
              <a:cxnLst/>
              <a:rect l="l" t="t" r="r" b="b"/>
              <a:pathLst>
                <a:path w="3971817" h="3555934">
                  <a:moveTo>
                    <a:pt x="3847357" y="3555933"/>
                  </a:moveTo>
                  <a:lnTo>
                    <a:pt x="124460" y="3555933"/>
                  </a:lnTo>
                  <a:cubicBezTo>
                    <a:pt x="55880" y="3555933"/>
                    <a:pt x="0" y="3500053"/>
                    <a:pt x="0" y="3431473"/>
                  </a:cubicBezTo>
                  <a:lnTo>
                    <a:pt x="0" y="124460"/>
                  </a:lnTo>
                  <a:cubicBezTo>
                    <a:pt x="0" y="55880"/>
                    <a:pt x="55880" y="0"/>
                    <a:pt x="124460" y="0"/>
                  </a:cubicBezTo>
                  <a:lnTo>
                    <a:pt x="3847357" y="0"/>
                  </a:lnTo>
                  <a:cubicBezTo>
                    <a:pt x="3915937" y="0"/>
                    <a:pt x="3971817" y="55880"/>
                    <a:pt x="3971817" y="124460"/>
                  </a:cubicBezTo>
                  <a:lnTo>
                    <a:pt x="3971817" y="3431473"/>
                  </a:lnTo>
                  <a:cubicBezTo>
                    <a:pt x="3971817" y="3500053"/>
                    <a:pt x="3915937" y="3555934"/>
                    <a:pt x="3847357" y="3555934"/>
                  </a:cubicBezTo>
                  <a:close/>
                </a:path>
              </a:pathLst>
            </a:custGeom>
            <a:solidFill>
              <a:srgbClr val="06064D"/>
            </a:solidFill>
          </p:spPr>
        </p:sp>
      </p:grpSp>
      <p:grpSp>
        <p:nvGrpSpPr>
          <p:cNvPr id="6" name="Group 6"/>
          <p:cNvGrpSpPr/>
          <p:nvPr/>
        </p:nvGrpSpPr>
        <p:grpSpPr>
          <a:xfrm>
            <a:off x="8440313" y="890900"/>
            <a:ext cx="9412442" cy="8257264"/>
            <a:chOff x="0" y="0"/>
            <a:chExt cx="12549923" cy="11009685"/>
          </a:xfrm>
        </p:grpSpPr>
        <p:sp>
          <p:nvSpPr>
            <p:cNvPr id="7" name="TextBox 7"/>
            <p:cNvSpPr txBox="1"/>
            <p:nvPr/>
          </p:nvSpPr>
          <p:spPr>
            <a:xfrm>
              <a:off x="0" y="990671"/>
              <a:ext cx="12549923" cy="10019014"/>
            </a:xfrm>
            <a:prstGeom prst="rect">
              <a:avLst/>
            </a:prstGeom>
          </p:spPr>
          <p:txBody>
            <a:bodyPr lIns="0" tIns="0" rIns="0" bIns="0" rtlCol="0" anchor="t">
              <a:spAutoFit/>
            </a:bodyPr>
            <a:lstStyle/>
            <a:p>
              <a:pPr marL="714695" lvl="1" indent="-357347" algn="just">
                <a:lnSpc>
                  <a:spcPts val="4634"/>
                </a:lnSpc>
                <a:buFont typeface="Arial"/>
                <a:buChar char="•"/>
              </a:pPr>
              <a:r>
                <a:rPr lang="en-US" sz="3310">
                  <a:solidFill>
                    <a:srgbClr val="FFFFFF"/>
                  </a:solidFill>
                  <a:latin typeface="Muli Regular Bold"/>
                </a:rPr>
                <a:t>Introduction of Presenter</a:t>
              </a:r>
            </a:p>
            <a:p>
              <a:pPr marL="714695" lvl="1" indent="-357347" algn="just">
                <a:lnSpc>
                  <a:spcPts val="4634"/>
                </a:lnSpc>
                <a:buFont typeface="Arial"/>
                <a:buChar char="•"/>
              </a:pPr>
              <a:r>
                <a:rPr lang="en-US" sz="3310">
                  <a:solidFill>
                    <a:srgbClr val="FFFFFF"/>
                  </a:solidFill>
                  <a:latin typeface="Muli Regular Bold"/>
                </a:rPr>
                <a:t>Office of Vocational Rehabilitation (OVR) Overview</a:t>
              </a:r>
            </a:p>
            <a:p>
              <a:pPr marL="714695" lvl="1" indent="-357347" algn="just">
                <a:lnSpc>
                  <a:spcPts val="4634"/>
                </a:lnSpc>
                <a:buFont typeface="Arial"/>
                <a:buChar char="•"/>
              </a:pPr>
              <a:r>
                <a:rPr lang="en-US" sz="3310">
                  <a:solidFill>
                    <a:srgbClr val="FFFFFF"/>
                  </a:solidFill>
                  <a:latin typeface="Muli Regular Bold"/>
                </a:rPr>
                <a:t>Pre-Employment Transition Services </a:t>
              </a:r>
            </a:p>
            <a:p>
              <a:pPr algn="just">
                <a:lnSpc>
                  <a:spcPts val="4634"/>
                </a:lnSpc>
              </a:pPr>
              <a:r>
                <a:rPr lang="en-US" sz="3310">
                  <a:solidFill>
                    <a:srgbClr val="FFFFFF"/>
                  </a:solidFill>
                  <a:latin typeface="Muli Regular Bold"/>
                </a:rPr>
                <a:t>      (Pre-ETS) Program</a:t>
              </a:r>
            </a:p>
            <a:p>
              <a:pPr marL="714695" lvl="1" indent="-357347" algn="just">
                <a:lnSpc>
                  <a:spcPts val="4634"/>
                </a:lnSpc>
                <a:buFont typeface="Arial"/>
                <a:buChar char="•"/>
              </a:pPr>
              <a:r>
                <a:rPr lang="en-US" sz="3310">
                  <a:solidFill>
                    <a:srgbClr val="FFFFFF"/>
                  </a:solidFill>
                  <a:latin typeface="Muli Regular Bold"/>
                </a:rPr>
                <a:t>Pre-ETS Programs Overview &amp; Breakdown</a:t>
              </a:r>
            </a:p>
            <a:p>
              <a:pPr marL="714695" lvl="1" indent="-357347" algn="just">
                <a:lnSpc>
                  <a:spcPts val="4634"/>
                </a:lnSpc>
                <a:buFont typeface="Arial"/>
                <a:buChar char="•"/>
              </a:pPr>
              <a:r>
                <a:rPr lang="en-US" sz="3310">
                  <a:solidFill>
                    <a:srgbClr val="FFFFFF"/>
                  </a:solidFill>
                  <a:latin typeface="Muli Regular Bold"/>
                </a:rPr>
                <a:t>Eligibility Criteria</a:t>
              </a:r>
            </a:p>
            <a:p>
              <a:pPr marL="714695" lvl="1" indent="-357347" algn="just">
                <a:lnSpc>
                  <a:spcPts val="4634"/>
                </a:lnSpc>
                <a:buFont typeface="Arial"/>
                <a:buChar char="•"/>
              </a:pPr>
              <a:r>
                <a:rPr lang="en-US" sz="3310">
                  <a:solidFill>
                    <a:srgbClr val="FFFFFF"/>
                  </a:solidFill>
                  <a:latin typeface="Muli Regular Bold"/>
                </a:rPr>
                <a:t>Basic Support/Supported Employment</a:t>
              </a:r>
            </a:p>
            <a:p>
              <a:pPr marL="714695" lvl="1" indent="-357347" algn="just">
                <a:lnSpc>
                  <a:spcPts val="4634"/>
                </a:lnSpc>
                <a:buFont typeface="Arial"/>
                <a:buChar char="•"/>
              </a:pPr>
              <a:r>
                <a:rPr lang="en-US" sz="3310">
                  <a:solidFill>
                    <a:srgbClr val="FFFFFF"/>
                  </a:solidFill>
                  <a:latin typeface="Muli Regular Bold"/>
                </a:rPr>
                <a:t>Overview Process</a:t>
              </a:r>
            </a:p>
            <a:p>
              <a:pPr marL="714695" lvl="1" indent="-357347" algn="just">
                <a:lnSpc>
                  <a:spcPts val="4634"/>
                </a:lnSpc>
                <a:buFont typeface="Arial"/>
                <a:buChar char="•"/>
              </a:pPr>
              <a:r>
                <a:rPr lang="en-US" sz="3310">
                  <a:solidFill>
                    <a:srgbClr val="FFFFFF"/>
                  </a:solidFill>
                  <a:latin typeface="Muli Regular"/>
                </a:rPr>
                <a:t>Eligibility Criteria</a:t>
              </a:r>
            </a:p>
            <a:p>
              <a:pPr marL="714695" lvl="1" indent="-357347" algn="just">
                <a:lnSpc>
                  <a:spcPts val="4634"/>
                </a:lnSpc>
                <a:buFont typeface="Arial"/>
                <a:buChar char="•"/>
              </a:pPr>
              <a:r>
                <a:rPr lang="en-US" sz="3310">
                  <a:solidFill>
                    <a:srgbClr val="FFFFFF"/>
                  </a:solidFill>
                  <a:latin typeface="Muli Regular"/>
                </a:rPr>
                <a:t>Services to Individuals and Employers</a:t>
              </a:r>
            </a:p>
            <a:p>
              <a:pPr marL="714695" lvl="1" indent="-357347" algn="just">
                <a:lnSpc>
                  <a:spcPts val="4634"/>
                </a:lnSpc>
                <a:buFont typeface="Arial"/>
                <a:buChar char="•"/>
              </a:pPr>
              <a:r>
                <a:rPr lang="en-US" sz="3310">
                  <a:solidFill>
                    <a:srgbClr val="FFFFFF"/>
                  </a:solidFill>
                  <a:latin typeface="Muli Regular Bold"/>
                </a:rPr>
                <a:t>Open Forum</a:t>
              </a:r>
            </a:p>
            <a:p>
              <a:pPr marL="714695" lvl="1" indent="-357347" algn="just">
                <a:lnSpc>
                  <a:spcPts val="4634"/>
                </a:lnSpc>
                <a:buFont typeface="Arial"/>
                <a:buChar char="•"/>
              </a:pPr>
              <a:r>
                <a:rPr lang="en-US" sz="3310">
                  <a:solidFill>
                    <a:srgbClr val="FFFFFF"/>
                  </a:solidFill>
                  <a:latin typeface="Muli Regular Bold"/>
                </a:rPr>
                <a:t>Contact Information</a:t>
              </a:r>
            </a:p>
          </p:txBody>
        </p:sp>
        <p:sp>
          <p:nvSpPr>
            <p:cNvPr id="8" name="TextBox 8"/>
            <p:cNvSpPr txBox="1"/>
            <p:nvPr/>
          </p:nvSpPr>
          <p:spPr>
            <a:xfrm>
              <a:off x="0" y="-76200"/>
              <a:ext cx="12549923" cy="831449"/>
            </a:xfrm>
            <a:prstGeom prst="rect">
              <a:avLst/>
            </a:prstGeom>
          </p:spPr>
          <p:txBody>
            <a:bodyPr lIns="0" tIns="0" rIns="0" bIns="0" rtlCol="0" anchor="t">
              <a:spAutoFit/>
            </a:bodyPr>
            <a:lstStyle/>
            <a:p>
              <a:pPr>
                <a:lnSpc>
                  <a:spcPts val="5213"/>
                </a:lnSpc>
                <a:spcBef>
                  <a:spcPct val="0"/>
                </a:spcBef>
              </a:pPr>
              <a:r>
                <a:rPr lang="en-US" sz="3724">
                  <a:solidFill>
                    <a:srgbClr val="FFD147"/>
                  </a:solidFill>
                  <a:latin typeface="Inknut Antiqua Medium"/>
                </a:rPr>
                <a:t>TODAY'S AGENDA</a:t>
              </a:r>
            </a:p>
          </p:txBody>
        </p:sp>
      </p:grpSp>
      <p:sp>
        <p:nvSpPr>
          <p:cNvPr id="9" name="TextBox 9"/>
          <p:cNvSpPr txBox="1"/>
          <p:nvPr/>
        </p:nvSpPr>
        <p:spPr>
          <a:xfrm rot="-5400000">
            <a:off x="4608288" y="6012788"/>
            <a:ext cx="6716016" cy="422677"/>
          </a:xfrm>
          <a:prstGeom prst="rect">
            <a:avLst/>
          </a:prstGeom>
        </p:spPr>
        <p:txBody>
          <a:bodyPr lIns="0" tIns="0" rIns="0" bIns="0" rtlCol="0" anchor="t">
            <a:spAutoFit/>
          </a:bodyPr>
          <a:lstStyle/>
          <a:p>
            <a:pPr>
              <a:lnSpc>
                <a:spcPts val="3475"/>
              </a:lnSpc>
              <a:spcBef>
                <a:spcPct val="0"/>
              </a:spcBef>
            </a:pPr>
            <a:r>
              <a:rPr lang="en-US" sz="2482">
                <a:solidFill>
                  <a:srgbClr val="FFD147"/>
                </a:solidFill>
                <a:latin typeface="Space Mono"/>
              </a:rPr>
              <a:t>TOGETHER WE CAN BUILD A FUTURE.</a:t>
            </a:r>
          </a:p>
        </p:txBody>
      </p:sp>
      <p:grpSp>
        <p:nvGrpSpPr>
          <p:cNvPr id="10" name="Group 10"/>
          <p:cNvGrpSpPr/>
          <p:nvPr/>
        </p:nvGrpSpPr>
        <p:grpSpPr>
          <a:xfrm>
            <a:off x="457109" y="7237254"/>
            <a:ext cx="6776246" cy="2895950"/>
            <a:chOff x="0" y="0"/>
            <a:chExt cx="9034995" cy="3861266"/>
          </a:xfrm>
        </p:grpSpPr>
        <p:sp>
          <p:nvSpPr>
            <p:cNvPr id="11" name="TextBox 11"/>
            <p:cNvSpPr txBox="1"/>
            <p:nvPr/>
          </p:nvSpPr>
          <p:spPr>
            <a:xfrm>
              <a:off x="0" y="28575"/>
              <a:ext cx="9034995" cy="2589909"/>
            </a:xfrm>
            <a:prstGeom prst="rect">
              <a:avLst/>
            </a:prstGeom>
          </p:spPr>
          <p:txBody>
            <a:bodyPr lIns="0" tIns="0" rIns="0" bIns="0" rtlCol="0" anchor="t">
              <a:spAutoFit/>
            </a:bodyPr>
            <a:lstStyle/>
            <a:p>
              <a:pPr>
                <a:lnSpc>
                  <a:spcPts val="3211"/>
                </a:lnSpc>
              </a:pPr>
              <a:r>
                <a:rPr lang="en-US" sz="2919" spc="-29">
                  <a:solidFill>
                    <a:srgbClr val="03027D"/>
                  </a:solidFill>
                  <a:latin typeface="Muli Bold"/>
                </a:rPr>
                <a:t>THE CNMI OFFICE OF THE GOVERNOR </a:t>
              </a:r>
            </a:p>
            <a:p>
              <a:pPr>
                <a:lnSpc>
                  <a:spcPts val="4867"/>
                </a:lnSpc>
              </a:pPr>
              <a:r>
                <a:rPr lang="en-US" sz="4424" spc="-44">
                  <a:solidFill>
                    <a:srgbClr val="03027D"/>
                  </a:solidFill>
                  <a:latin typeface="Muli Bold"/>
                </a:rPr>
                <a:t>OFFICE OF VOCATIONAL </a:t>
              </a:r>
            </a:p>
            <a:p>
              <a:pPr>
                <a:lnSpc>
                  <a:spcPts val="7059"/>
                </a:lnSpc>
              </a:pPr>
              <a:r>
                <a:rPr lang="en-US" sz="6417" spc="-64">
                  <a:solidFill>
                    <a:srgbClr val="03027D"/>
                  </a:solidFill>
                  <a:latin typeface="Muli Bold"/>
                </a:rPr>
                <a:t>REHABILITATION </a:t>
              </a:r>
            </a:p>
          </p:txBody>
        </p:sp>
        <p:sp>
          <p:nvSpPr>
            <p:cNvPr id="12" name="TextBox 12"/>
            <p:cNvSpPr txBox="1"/>
            <p:nvPr/>
          </p:nvSpPr>
          <p:spPr>
            <a:xfrm>
              <a:off x="0" y="3085238"/>
              <a:ext cx="7188409" cy="776029"/>
            </a:xfrm>
            <a:prstGeom prst="rect">
              <a:avLst/>
            </a:prstGeom>
          </p:spPr>
          <p:txBody>
            <a:bodyPr lIns="0" tIns="0" rIns="0" bIns="0" rtlCol="0" anchor="t">
              <a:spAutoFit/>
            </a:bodyPr>
            <a:lstStyle/>
            <a:p>
              <a:pPr>
                <a:lnSpc>
                  <a:spcPts val="4932"/>
                </a:lnSpc>
                <a:spcBef>
                  <a:spcPct val="0"/>
                </a:spcBef>
              </a:pPr>
              <a:endParaRPr/>
            </a:p>
          </p:txBody>
        </p:sp>
      </p:grpSp>
      <p:pic>
        <p:nvPicPr>
          <p:cNvPr id="13" name="Picture 13"/>
          <p:cNvPicPr>
            <a:picLocks noChangeAspect="1"/>
          </p:cNvPicPr>
          <p:nvPr/>
        </p:nvPicPr>
        <p:blipFill>
          <a:blip r:embed="rId2"/>
          <a:srcRect/>
          <a:stretch>
            <a:fillRect/>
          </a:stretch>
        </p:blipFill>
        <p:spPr>
          <a:xfrm>
            <a:off x="265954" y="477410"/>
            <a:ext cx="6967402" cy="66799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E3B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56768" y="312647"/>
            <a:ext cx="2398391" cy="2230503"/>
          </a:xfrm>
          <a:prstGeom prst="rect">
            <a:avLst/>
          </a:prstGeom>
        </p:spPr>
      </p:pic>
      <p:grpSp>
        <p:nvGrpSpPr>
          <p:cNvPr id="3" name="Group 3"/>
          <p:cNvGrpSpPr/>
          <p:nvPr/>
        </p:nvGrpSpPr>
        <p:grpSpPr>
          <a:xfrm>
            <a:off x="7464182" y="670802"/>
            <a:ext cx="9795118" cy="9429404"/>
            <a:chOff x="0" y="0"/>
            <a:chExt cx="4442861" cy="4276981"/>
          </a:xfrm>
        </p:grpSpPr>
        <p:sp>
          <p:nvSpPr>
            <p:cNvPr id="4" name="Freeform 4"/>
            <p:cNvSpPr/>
            <p:nvPr/>
          </p:nvSpPr>
          <p:spPr>
            <a:xfrm>
              <a:off x="0" y="0"/>
              <a:ext cx="4442861" cy="4276981"/>
            </a:xfrm>
            <a:custGeom>
              <a:avLst/>
              <a:gdLst/>
              <a:ahLst/>
              <a:cxnLst/>
              <a:rect l="l" t="t" r="r" b="b"/>
              <a:pathLst>
                <a:path w="4442861" h="4276981">
                  <a:moveTo>
                    <a:pt x="4318401" y="4276980"/>
                  </a:moveTo>
                  <a:lnTo>
                    <a:pt x="124460" y="4276980"/>
                  </a:lnTo>
                  <a:cubicBezTo>
                    <a:pt x="55880" y="4276980"/>
                    <a:pt x="0" y="4221100"/>
                    <a:pt x="0" y="4152521"/>
                  </a:cubicBezTo>
                  <a:lnTo>
                    <a:pt x="0" y="124460"/>
                  </a:lnTo>
                  <a:cubicBezTo>
                    <a:pt x="0" y="55880"/>
                    <a:pt x="55880" y="0"/>
                    <a:pt x="124460" y="0"/>
                  </a:cubicBezTo>
                  <a:lnTo>
                    <a:pt x="4318401" y="0"/>
                  </a:lnTo>
                  <a:cubicBezTo>
                    <a:pt x="4386981" y="0"/>
                    <a:pt x="4442861" y="55880"/>
                    <a:pt x="4442861" y="124460"/>
                  </a:cubicBezTo>
                  <a:lnTo>
                    <a:pt x="4442861" y="4152521"/>
                  </a:lnTo>
                  <a:cubicBezTo>
                    <a:pt x="4442861" y="4221100"/>
                    <a:pt x="4386981" y="4276981"/>
                    <a:pt x="4318401" y="4276981"/>
                  </a:cubicBezTo>
                  <a:close/>
                </a:path>
              </a:pathLst>
            </a:custGeom>
            <a:solidFill>
              <a:srgbClr val="A6A6A6"/>
            </a:solidFill>
          </p:spPr>
        </p:sp>
      </p:grpSp>
      <p:grpSp>
        <p:nvGrpSpPr>
          <p:cNvPr id="5" name="Group 5"/>
          <p:cNvGrpSpPr/>
          <p:nvPr/>
        </p:nvGrpSpPr>
        <p:grpSpPr>
          <a:xfrm>
            <a:off x="7090096" y="670802"/>
            <a:ext cx="9889465" cy="9162310"/>
            <a:chOff x="0" y="0"/>
            <a:chExt cx="3829596" cy="3548012"/>
          </a:xfrm>
        </p:grpSpPr>
        <p:sp>
          <p:nvSpPr>
            <p:cNvPr id="6" name="Freeform 6"/>
            <p:cNvSpPr/>
            <p:nvPr/>
          </p:nvSpPr>
          <p:spPr>
            <a:xfrm>
              <a:off x="0" y="0"/>
              <a:ext cx="3829596" cy="3548013"/>
            </a:xfrm>
            <a:custGeom>
              <a:avLst/>
              <a:gdLst/>
              <a:ahLst/>
              <a:cxnLst/>
              <a:rect l="l" t="t" r="r" b="b"/>
              <a:pathLst>
                <a:path w="3829596" h="3548013">
                  <a:moveTo>
                    <a:pt x="3705135" y="3548012"/>
                  </a:moveTo>
                  <a:lnTo>
                    <a:pt x="124460" y="3548012"/>
                  </a:lnTo>
                  <a:cubicBezTo>
                    <a:pt x="55880" y="3548012"/>
                    <a:pt x="0" y="3492132"/>
                    <a:pt x="0" y="3423552"/>
                  </a:cubicBezTo>
                  <a:lnTo>
                    <a:pt x="0" y="124460"/>
                  </a:lnTo>
                  <a:cubicBezTo>
                    <a:pt x="0" y="55880"/>
                    <a:pt x="55880" y="0"/>
                    <a:pt x="124460" y="0"/>
                  </a:cubicBezTo>
                  <a:lnTo>
                    <a:pt x="3705135" y="0"/>
                  </a:lnTo>
                  <a:cubicBezTo>
                    <a:pt x="3773716" y="0"/>
                    <a:pt x="3829596" y="55880"/>
                    <a:pt x="3829596" y="124460"/>
                  </a:cubicBezTo>
                  <a:lnTo>
                    <a:pt x="3829596" y="3423552"/>
                  </a:lnTo>
                  <a:cubicBezTo>
                    <a:pt x="3829596" y="3492132"/>
                    <a:pt x="3773716" y="3548013"/>
                    <a:pt x="3705135" y="3548013"/>
                  </a:cubicBezTo>
                  <a:close/>
                </a:path>
              </a:pathLst>
            </a:custGeom>
            <a:solidFill>
              <a:srgbClr val="FFFFFF"/>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1067" y="312647"/>
            <a:ext cx="5955255" cy="7218490"/>
          </a:xfrm>
          <a:prstGeom prst="rect">
            <a:avLst/>
          </a:prstGeom>
        </p:spPr>
      </p:pic>
      <p:pic>
        <p:nvPicPr>
          <p:cNvPr id="8" name="Picture 8"/>
          <p:cNvPicPr>
            <a:picLocks noChangeAspect="1"/>
          </p:cNvPicPr>
          <p:nvPr/>
        </p:nvPicPr>
        <p:blipFill>
          <a:blip r:embed="rId6"/>
          <a:srcRect/>
          <a:stretch>
            <a:fillRect/>
          </a:stretch>
        </p:blipFill>
        <p:spPr>
          <a:xfrm>
            <a:off x="1754704" y="1427899"/>
            <a:ext cx="3507980" cy="3363276"/>
          </a:xfrm>
          <a:prstGeom prst="rect">
            <a:avLst/>
          </a:prstGeom>
        </p:spPr>
      </p:pic>
      <p:sp>
        <p:nvSpPr>
          <p:cNvPr id="9" name="TextBox 9"/>
          <p:cNvSpPr txBox="1"/>
          <p:nvPr/>
        </p:nvSpPr>
        <p:spPr>
          <a:xfrm>
            <a:off x="273804" y="6448500"/>
            <a:ext cx="6469779" cy="3384352"/>
          </a:xfrm>
          <a:prstGeom prst="rect">
            <a:avLst/>
          </a:prstGeom>
        </p:spPr>
        <p:txBody>
          <a:bodyPr lIns="0" tIns="0" rIns="0" bIns="0" rtlCol="0" anchor="t">
            <a:spAutoFit/>
          </a:bodyPr>
          <a:lstStyle/>
          <a:p>
            <a:pPr algn="r">
              <a:lnSpc>
                <a:spcPts val="10015"/>
              </a:lnSpc>
            </a:pPr>
            <a:r>
              <a:rPr lang="en-US" sz="9104" spc="-91">
                <a:solidFill>
                  <a:srgbClr val="FFD147"/>
                </a:solidFill>
                <a:latin typeface="Muli Bold"/>
              </a:rPr>
              <a:t>JOB</a:t>
            </a:r>
          </a:p>
          <a:p>
            <a:pPr algn="r">
              <a:lnSpc>
                <a:spcPts val="7815"/>
              </a:lnSpc>
            </a:pPr>
            <a:r>
              <a:rPr lang="en-US" sz="7104" spc="-71">
                <a:solidFill>
                  <a:srgbClr val="FFD147"/>
                </a:solidFill>
                <a:latin typeface="Muli Bold"/>
              </a:rPr>
              <a:t>EXPLORATION </a:t>
            </a:r>
          </a:p>
          <a:p>
            <a:pPr algn="r">
              <a:lnSpc>
                <a:spcPts val="8695"/>
              </a:lnSpc>
            </a:pPr>
            <a:r>
              <a:rPr lang="en-US" sz="7904" spc="-79">
                <a:solidFill>
                  <a:srgbClr val="FFD147"/>
                </a:solidFill>
                <a:latin typeface="Muli Bold"/>
              </a:rPr>
              <a:t>COUNSELING</a:t>
            </a:r>
          </a:p>
        </p:txBody>
      </p:sp>
      <p:sp>
        <p:nvSpPr>
          <p:cNvPr id="10" name="TextBox 10"/>
          <p:cNvSpPr txBox="1"/>
          <p:nvPr/>
        </p:nvSpPr>
        <p:spPr>
          <a:xfrm rot="-5400000">
            <a:off x="14498592" y="6296082"/>
            <a:ext cx="6668446" cy="405616"/>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Space Mono"/>
              </a:rPr>
              <a:t>TOGETHER WE CAN BUILD A FUTURE</a:t>
            </a:r>
          </a:p>
        </p:txBody>
      </p:sp>
      <p:grpSp>
        <p:nvGrpSpPr>
          <p:cNvPr id="11" name="Group 11"/>
          <p:cNvGrpSpPr/>
          <p:nvPr/>
        </p:nvGrpSpPr>
        <p:grpSpPr>
          <a:xfrm>
            <a:off x="7438938" y="1093172"/>
            <a:ext cx="9191781" cy="8317570"/>
            <a:chOff x="0" y="0"/>
            <a:chExt cx="12255708" cy="11090094"/>
          </a:xfrm>
        </p:grpSpPr>
        <p:sp>
          <p:nvSpPr>
            <p:cNvPr id="12" name="TextBox 12"/>
            <p:cNvSpPr txBox="1"/>
            <p:nvPr/>
          </p:nvSpPr>
          <p:spPr>
            <a:xfrm>
              <a:off x="0" y="-28575"/>
              <a:ext cx="12255708" cy="750299"/>
            </a:xfrm>
            <a:prstGeom prst="rect">
              <a:avLst/>
            </a:prstGeom>
          </p:spPr>
          <p:txBody>
            <a:bodyPr lIns="0" tIns="0" rIns="0" bIns="0" rtlCol="0" anchor="t">
              <a:spAutoFit/>
            </a:bodyPr>
            <a:lstStyle/>
            <a:p>
              <a:pPr marL="0" lvl="0" indent="0">
                <a:lnSpc>
                  <a:spcPts val="4618"/>
                </a:lnSpc>
                <a:spcBef>
                  <a:spcPct val="0"/>
                </a:spcBef>
              </a:pPr>
              <a:r>
                <a:rPr lang="en-US" sz="3552" spc="-35">
                  <a:solidFill>
                    <a:srgbClr val="000000"/>
                  </a:solidFill>
                  <a:latin typeface="Inknut Antiqua Medium"/>
                </a:rPr>
                <a:t>WHAT IS IT?</a:t>
              </a:r>
            </a:p>
          </p:txBody>
        </p:sp>
        <p:sp>
          <p:nvSpPr>
            <p:cNvPr id="13" name="TextBox 13"/>
            <p:cNvSpPr txBox="1"/>
            <p:nvPr/>
          </p:nvSpPr>
          <p:spPr>
            <a:xfrm>
              <a:off x="0" y="865022"/>
              <a:ext cx="12255708" cy="10225071"/>
            </a:xfrm>
            <a:prstGeom prst="rect">
              <a:avLst/>
            </a:prstGeom>
          </p:spPr>
          <p:txBody>
            <a:bodyPr lIns="0" tIns="0" rIns="0" bIns="0" rtlCol="0" anchor="t">
              <a:spAutoFit/>
            </a:bodyPr>
            <a:lstStyle/>
            <a:p>
              <a:pPr algn="just">
                <a:lnSpc>
                  <a:spcPts val="6083"/>
                </a:lnSpc>
                <a:spcBef>
                  <a:spcPct val="0"/>
                </a:spcBef>
              </a:pPr>
              <a:r>
                <a:rPr lang="en-US" sz="4345">
                  <a:solidFill>
                    <a:srgbClr val="0048CD"/>
                  </a:solidFill>
                  <a:latin typeface="Muli Bold"/>
                </a:rPr>
                <a:t>Job Exploration Counseling focuses on helping students learn about in-demand industry sectors and occupations, non-traditional employment opportunities, the labor market, and vocational interest inventories, as well as helping them identify potential career pathways students may take based on their interests. </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E3B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56768" y="312647"/>
            <a:ext cx="2398391" cy="2230503"/>
          </a:xfrm>
          <a:prstGeom prst="rect">
            <a:avLst/>
          </a:prstGeom>
        </p:spPr>
      </p:pic>
      <p:grpSp>
        <p:nvGrpSpPr>
          <p:cNvPr id="3" name="Group 3"/>
          <p:cNvGrpSpPr/>
          <p:nvPr/>
        </p:nvGrpSpPr>
        <p:grpSpPr>
          <a:xfrm>
            <a:off x="7464182" y="670802"/>
            <a:ext cx="9795118" cy="9429404"/>
            <a:chOff x="0" y="0"/>
            <a:chExt cx="4442861" cy="4276981"/>
          </a:xfrm>
        </p:grpSpPr>
        <p:sp>
          <p:nvSpPr>
            <p:cNvPr id="4" name="Freeform 4"/>
            <p:cNvSpPr/>
            <p:nvPr/>
          </p:nvSpPr>
          <p:spPr>
            <a:xfrm>
              <a:off x="0" y="0"/>
              <a:ext cx="4442861" cy="4276981"/>
            </a:xfrm>
            <a:custGeom>
              <a:avLst/>
              <a:gdLst/>
              <a:ahLst/>
              <a:cxnLst/>
              <a:rect l="l" t="t" r="r" b="b"/>
              <a:pathLst>
                <a:path w="4442861" h="4276981">
                  <a:moveTo>
                    <a:pt x="4318401" y="4276980"/>
                  </a:moveTo>
                  <a:lnTo>
                    <a:pt x="124460" y="4276980"/>
                  </a:lnTo>
                  <a:cubicBezTo>
                    <a:pt x="55880" y="4276980"/>
                    <a:pt x="0" y="4221100"/>
                    <a:pt x="0" y="4152521"/>
                  </a:cubicBezTo>
                  <a:lnTo>
                    <a:pt x="0" y="124460"/>
                  </a:lnTo>
                  <a:cubicBezTo>
                    <a:pt x="0" y="55880"/>
                    <a:pt x="55880" y="0"/>
                    <a:pt x="124460" y="0"/>
                  </a:cubicBezTo>
                  <a:lnTo>
                    <a:pt x="4318401" y="0"/>
                  </a:lnTo>
                  <a:cubicBezTo>
                    <a:pt x="4386981" y="0"/>
                    <a:pt x="4442861" y="55880"/>
                    <a:pt x="4442861" y="124460"/>
                  </a:cubicBezTo>
                  <a:lnTo>
                    <a:pt x="4442861" y="4152521"/>
                  </a:lnTo>
                  <a:cubicBezTo>
                    <a:pt x="4442861" y="4221100"/>
                    <a:pt x="4386981" y="4276981"/>
                    <a:pt x="4318401" y="4276981"/>
                  </a:cubicBezTo>
                  <a:close/>
                </a:path>
              </a:pathLst>
            </a:custGeom>
            <a:solidFill>
              <a:srgbClr val="A6A6A6"/>
            </a:solidFill>
          </p:spPr>
        </p:sp>
      </p:grpSp>
      <p:grpSp>
        <p:nvGrpSpPr>
          <p:cNvPr id="5" name="Group 5"/>
          <p:cNvGrpSpPr/>
          <p:nvPr/>
        </p:nvGrpSpPr>
        <p:grpSpPr>
          <a:xfrm>
            <a:off x="7090096" y="670802"/>
            <a:ext cx="9889465" cy="9162310"/>
            <a:chOff x="0" y="0"/>
            <a:chExt cx="3829596" cy="3548012"/>
          </a:xfrm>
        </p:grpSpPr>
        <p:sp>
          <p:nvSpPr>
            <p:cNvPr id="6" name="Freeform 6"/>
            <p:cNvSpPr/>
            <p:nvPr/>
          </p:nvSpPr>
          <p:spPr>
            <a:xfrm>
              <a:off x="0" y="0"/>
              <a:ext cx="3829596" cy="3548013"/>
            </a:xfrm>
            <a:custGeom>
              <a:avLst/>
              <a:gdLst/>
              <a:ahLst/>
              <a:cxnLst/>
              <a:rect l="l" t="t" r="r" b="b"/>
              <a:pathLst>
                <a:path w="3829596" h="3548013">
                  <a:moveTo>
                    <a:pt x="3705135" y="3548012"/>
                  </a:moveTo>
                  <a:lnTo>
                    <a:pt x="124460" y="3548012"/>
                  </a:lnTo>
                  <a:cubicBezTo>
                    <a:pt x="55880" y="3548012"/>
                    <a:pt x="0" y="3492132"/>
                    <a:pt x="0" y="3423552"/>
                  </a:cubicBezTo>
                  <a:lnTo>
                    <a:pt x="0" y="124460"/>
                  </a:lnTo>
                  <a:cubicBezTo>
                    <a:pt x="0" y="55880"/>
                    <a:pt x="55880" y="0"/>
                    <a:pt x="124460" y="0"/>
                  </a:cubicBezTo>
                  <a:lnTo>
                    <a:pt x="3705135" y="0"/>
                  </a:lnTo>
                  <a:cubicBezTo>
                    <a:pt x="3773716" y="0"/>
                    <a:pt x="3829596" y="55880"/>
                    <a:pt x="3829596" y="124460"/>
                  </a:cubicBezTo>
                  <a:lnTo>
                    <a:pt x="3829596" y="3423552"/>
                  </a:lnTo>
                  <a:cubicBezTo>
                    <a:pt x="3829596" y="3492132"/>
                    <a:pt x="3773716" y="3548013"/>
                    <a:pt x="3705135" y="3548013"/>
                  </a:cubicBezTo>
                  <a:close/>
                </a:path>
              </a:pathLst>
            </a:custGeom>
            <a:solidFill>
              <a:srgbClr val="FFFFFF"/>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12647"/>
            <a:ext cx="5955255" cy="7218490"/>
          </a:xfrm>
          <a:prstGeom prst="rect">
            <a:avLst/>
          </a:prstGeom>
        </p:spPr>
      </p:pic>
      <p:pic>
        <p:nvPicPr>
          <p:cNvPr id="8" name="Picture 8"/>
          <p:cNvPicPr>
            <a:picLocks noChangeAspect="1"/>
          </p:cNvPicPr>
          <p:nvPr/>
        </p:nvPicPr>
        <p:blipFill>
          <a:blip r:embed="rId6"/>
          <a:srcRect/>
          <a:stretch>
            <a:fillRect/>
          </a:stretch>
        </p:blipFill>
        <p:spPr>
          <a:xfrm>
            <a:off x="1223637" y="1427899"/>
            <a:ext cx="3507980" cy="3363276"/>
          </a:xfrm>
          <a:prstGeom prst="rect">
            <a:avLst/>
          </a:prstGeom>
        </p:spPr>
      </p:pic>
      <p:sp>
        <p:nvSpPr>
          <p:cNvPr id="9" name="TextBox 9"/>
          <p:cNvSpPr txBox="1"/>
          <p:nvPr/>
        </p:nvSpPr>
        <p:spPr>
          <a:xfrm>
            <a:off x="252147" y="6837755"/>
            <a:ext cx="6469779" cy="2994912"/>
          </a:xfrm>
          <a:prstGeom prst="rect">
            <a:avLst/>
          </a:prstGeom>
        </p:spPr>
        <p:txBody>
          <a:bodyPr lIns="0" tIns="0" rIns="0" bIns="0" rtlCol="0" anchor="t">
            <a:spAutoFit/>
          </a:bodyPr>
          <a:lstStyle/>
          <a:p>
            <a:pPr algn="r">
              <a:lnSpc>
                <a:spcPts val="7815"/>
              </a:lnSpc>
            </a:pPr>
            <a:r>
              <a:rPr lang="en-US" sz="7104" spc="-71">
                <a:solidFill>
                  <a:srgbClr val="FFD147"/>
                </a:solidFill>
                <a:latin typeface="Muli Bold"/>
              </a:rPr>
              <a:t>JOB EXPLORATION COUNSELING</a:t>
            </a:r>
          </a:p>
        </p:txBody>
      </p:sp>
      <p:sp>
        <p:nvSpPr>
          <p:cNvPr id="10" name="TextBox 10"/>
          <p:cNvSpPr txBox="1"/>
          <p:nvPr/>
        </p:nvSpPr>
        <p:spPr>
          <a:xfrm rot="-5400000">
            <a:off x="14498592" y="6296082"/>
            <a:ext cx="6668446" cy="405616"/>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Space Mono"/>
              </a:rPr>
              <a:t>TOGETHER WE CAN BUILD A FUTURE</a:t>
            </a:r>
          </a:p>
        </p:txBody>
      </p:sp>
      <p:grpSp>
        <p:nvGrpSpPr>
          <p:cNvPr id="11" name="Group 11"/>
          <p:cNvGrpSpPr/>
          <p:nvPr/>
        </p:nvGrpSpPr>
        <p:grpSpPr>
          <a:xfrm>
            <a:off x="7438938" y="976782"/>
            <a:ext cx="9191781" cy="8550352"/>
            <a:chOff x="0" y="0"/>
            <a:chExt cx="12255708" cy="11400469"/>
          </a:xfrm>
        </p:grpSpPr>
        <p:sp>
          <p:nvSpPr>
            <p:cNvPr id="12" name="TextBox 12"/>
            <p:cNvSpPr txBox="1"/>
            <p:nvPr/>
          </p:nvSpPr>
          <p:spPr>
            <a:xfrm>
              <a:off x="0" y="-28575"/>
              <a:ext cx="12255708" cy="750299"/>
            </a:xfrm>
            <a:prstGeom prst="rect">
              <a:avLst/>
            </a:prstGeom>
          </p:spPr>
          <p:txBody>
            <a:bodyPr lIns="0" tIns="0" rIns="0" bIns="0" rtlCol="0" anchor="t">
              <a:spAutoFit/>
            </a:bodyPr>
            <a:lstStyle/>
            <a:p>
              <a:pPr marL="0" lvl="0" indent="0">
                <a:lnSpc>
                  <a:spcPts val="4618"/>
                </a:lnSpc>
                <a:spcBef>
                  <a:spcPct val="0"/>
                </a:spcBef>
              </a:pPr>
              <a:r>
                <a:rPr lang="en-US" sz="3552" spc="-35">
                  <a:solidFill>
                    <a:srgbClr val="000000"/>
                  </a:solidFill>
                  <a:latin typeface="Inknut Antiqua Medium"/>
                </a:rPr>
                <a:t>GOALS</a:t>
              </a:r>
            </a:p>
          </p:txBody>
        </p:sp>
        <p:sp>
          <p:nvSpPr>
            <p:cNvPr id="13" name="TextBox 13"/>
            <p:cNvSpPr txBox="1"/>
            <p:nvPr/>
          </p:nvSpPr>
          <p:spPr>
            <a:xfrm>
              <a:off x="0" y="884072"/>
              <a:ext cx="12255708" cy="10516397"/>
            </a:xfrm>
            <a:prstGeom prst="rect">
              <a:avLst/>
            </a:prstGeom>
          </p:spPr>
          <p:txBody>
            <a:bodyPr lIns="0" tIns="0" rIns="0" bIns="0" rtlCol="0" anchor="t">
              <a:spAutoFit/>
            </a:bodyPr>
            <a:lstStyle/>
            <a:p>
              <a:pPr marL="743825" lvl="1" indent="-371913" algn="just">
                <a:lnSpc>
                  <a:spcPts val="4823"/>
                </a:lnSpc>
                <a:buFont typeface="Arial"/>
                <a:buChar char="•"/>
              </a:pPr>
              <a:r>
                <a:rPr lang="en-US" sz="3445">
                  <a:solidFill>
                    <a:srgbClr val="0048CD"/>
                  </a:solidFill>
                  <a:latin typeface="Muli Bold"/>
                </a:rPr>
                <a:t>Determine skills, aptitudes, interests</a:t>
              </a:r>
            </a:p>
            <a:p>
              <a:pPr marL="743825" lvl="1" indent="-371913" algn="just">
                <a:lnSpc>
                  <a:spcPts val="4823"/>
                </a:lnSpc>
                <a:buFont typeface="Arial"/>
                <a:buChar char="•"/>
              </a:pPr>
              <a:r>
                <a:rPr lang="en-US" sz="3445">
                  <a:solidFill>
                    <a:srgbClr val="0048CD"/>
                  </a:solidFill>
                  <a:latin typeface="Muli Bold"/>
                </a:rPr>
                <a:t>Identify viable employment and/or independent living services options</a:t>
              </a:r>
            </a:p>
            <a:p>
              <a:pPr marL="743825" lvl="1" indent="-371913" algn="just">
                <a:lnSpc>
                  <a:spcPts val="4823"/>
                </a:lnSpc>
                <a:buFont typeface="Arial"/>
                <a:buChar char="•"/>
              </a:pPr>
              <a:r>
                <a:rPr lang="en-US" sz="3445">
                  <a:solidFill>
                    <a:srgbClr val="0048CD"/>
                  </a:solidFill>
                  <a:latin typeface="Muli Bold"/>
                </a:rPr>
                <a:t>Explore labor market, wage information, and jobs/careers in the community</a:t>
              </a:r>
            </a:p>
            <a:p>
              <a:pPr marL="743825" lvl="1" indent="-371913" algn="just">
                <a:lnSpc>
                  <a:spcPts val="4823"/>
                </a:lnSpc>
                <a:buFont typeface="Arial"/>
                <a:buChar char="•"/>
              </a:pPr>
              <a:r>
                <a:rPr lang="en-US" sz="3445">
                  <a:solidFill>
                    <a:srgbClr val="0048CD"/>
                  </a:solidFill>
                  <a:latin typeface="Muli Bold"/>
                </a:rPr>
                <a:t>Identify the physical demands and other job characteristics</a:t>
              </a:r>
            </a:p>
            <a:p>
              <a:pPr marL="743825" lvl="1" indent="-371913" algn="just">
                <a:lnSpc>
                  <a:spcPts val="4823"/>
                </a:lnSpc>
                <a:buFont typeface="Arial"/>
                <a:buChar char="•"/>
              </a:pPr>
              <a:r>
                <a:rPr lang="en-US" sz="3445">
                  <a:solidFill>
                    <a:srgbClr val="0048CD"/>
                  </a:solidFill>
                  <a:latin typeface="Muli Bold"/>
                </a:rPr>
                <a:t>Narrow vocational options to identify suitable employment goal</a:t>
              </a:r>
            </a:p>
            <a:p>
              <a:pPr marL="743825" lvl="1" indent="-371913" algn="just">
                <a:lnSpc>
                  <a:spcPts val="4823"/>
                </a:lnSpc>
                <a:buFont typeface="Arial"/>
                <a:buChar char="•"/>
              </a:pPr>
              <a:r>
                <a:rPr lang="en-US" sz="3445">
                  <a:solidFill>
                    <a:srgbClr val="0048CD"/>
                  </a:solidFill>
                  <a:latin typeface="Muli Bold"/>
                </a:rPr>
                <a:t>Use career interest inventories and self-assessments for early career-planning</a:t>
              </a:r>
            </a:p>
            <a:p>
              <a:pPr marL="743825" lvl="1" indent="-371913" algn="just">
                <a:lnSpc>
                  <a:spcPts val="4823"/>
                </a:lnSpc>
                <a:buFont typeface="Arial"/>
                <a:buChar char="•"/>
              </a:pPr>
              <a:r>
                <a:rPr lang="en-US" sz="3445">
                  <a:solidFill>
                    <a:srgbClr val="0048CD"/>
                  </a:solidFill>
                  <a:latin typeface="Muli Bold"/>
                </a:rPr>
                <a:t>Input for personal plan for study as well as four/five year plans</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14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56768" y="312647"/>
            <a:ext cx="2398391" cy="2230503"/>
          </a:xfrm>
          <a:prstGeom prst="rect">
            <a:avLst/>
          </a:prstGeom>
        </p:spPr>
      </p:pic>
      <p:grpSp>
        <p:nvGrpSpPr>
          <p:cNvPr id="3" name="Group 3"/>
          <p:cNvGrpSpPr/>
          <p:nvPr/>
        </p:nvGrpSpPr>
        <p:grpSpPr>
          <a:xfrm>
            <a:off x="7464182" y="670802"/>
            <a:ext cx="9795118" cy="9429404"/>
            <a:chOff x="0" y="0"/>
            <a:chExt cx="4442861" cy="4276981"/>
          </a:xfrm>
        </p:grpSpPr>
        <p:sp>
          <p:nvSpPr>
            <p:cNvPr id="4" name="Freeform 4"/>
            <p:cNvSpPr/>
            <p:nvPr/>
          </p:nvSpPr>
          <p:spPr>
            <a:xfrm>
              <a:off x="0" y="0"/>
              <a:ext cx="4442861" cy="4276981"/>
            </a:xfrm>
            <a:custGeom>
              <a:avLst/>
              <a:gdLst/>
              <a:ahLst/>
              <a:cxnLst/>
              <a:rect l="l" t="t" r="r" b="b"/>
              <a:pathLst>
                <a:path w="4442861" h="4276981">
                  <a:moveTo>
                    <a:pt x="4318401" y="4276980"/>
                  </a:moveTo>
                  <a:lnTo>
                    <a:pt x="124460" y="4276980"/>
                  </a:lnTo>
                  <a:cubicBezTo>
                    <a:pt x="55880" y="4276980"/>
                    <a:pt x="0" y="4221100"/>
                    <a:pt x="0" y="4152521"/>
                  </a:cubicBezTo>
                  <a:lnTo>
                    <a:pt x="0" y="124460"/>
                  </a:lnTo>
                  <a:cubicBezTo>
                    <a:pt x="0" y="55880"/>
                    <a:pt x="55880" y="0"/>
                    <a:pt x="124460" y="0"/>
                  </a:cubicBezTo>
                  <a:lnTo>
                    <a:pt x="4318401" y="0"/>
                  </a:lnTo>
                  <a:cubicBezTo>
                    <a:pt x="4386981" y="0"/>
                    <a:pt x="4442861" y="55880"/>
                    <a:pt x="4442861" y="124460"/>
                  </a:cubicBezTo>
                  <a:lnTo>
                    <a:pt x="4442861" y="4152521"/>
                  </a:lnTo>
                  <a:cubicBezTo>
                    <a:pt x="4442861" y="4221100"/>
                    <a:pt x="4386981" y="4276981"/>
                    <a:pt x="4318401" y="4276981"/>
                  </a:cubicBezTo>
                  <a:close/>
                </a:path>
              </a:pathLst>
            </a:custGeom>
            <a:solidFill>
              <a:srgbClr val="A6A6A6"/>
            </a:solidFill>
          </p:spPr>
        </p:sp>
      </p:grpSp>
      <p:grpSp>
        <p:nvGrpSpPr>
          <p:cNvPr id="5" name="Group 5"/>
          <p:cNvGrpSpPr/>
          <p:nvPr/>
        </p:nvGrpSpPr>
        <p:grpSpPr>
          <a:xfrm>
            <a:off x="7090096" y="670802"/>
            <a:ext cx="9889465" cy="9162310"/>
            <a:chOff x="0" y="0"/>
            <a:chExt cx="3829596" cy="3548012"/>
          </a:xfrm>
        </p:grpSpPr>
        <p:sp>
          <p:nvSpPr>
            <p:cNvPr id="6" name="Freeform 6"/>
            <p:cNvSpPr/>
            <p:nvPr/>
          </p:nvSpPr>
          <p:spPr>
            <a:xfrm>
              <a:off x="0" y="0"/>
              <a:ext cx="3829596" cy="3548013"/>
            </a:xfrm>
            <a:custGeom>
              <a:avLst/>
              <a:gdLst/>
              <a:ahLst/>
              <a:cxnLst/>
              <a:rect l="l" t="t" r="r" b="b"/>
              <a:pathLst>
                <a:path w="3829596" h="3548013">
                  <a:moveTo>
                    <a:pt x="3705135" y="3548012"/>
                  </a:moveTo>
                  <a:lnTo>
                    <a:pt x="124460" y="3548012"/>
                  </a:lnTo>
                  <a:cubicBezTo>
                    <a:pt x="55880" y="3548012"/>
                    <a:pt x="0" y="3492132"/>
                    <a:pt x="0" y="3423552"/>
                  </a:cubicBezTo>
                  <a:lnTo>
                    <a:pt x="0" y="124460"/>
                  </a:lnTo>
                  <a:cubicBezTo>
                    <a:pt x="0" y="55880"/>
                    <a:pt x="55880" y="0"/>
                    <a:pt x="124460" y="0"/>
                  </a:cubicBezTo>
                  <a:lnTo>
                    <a:pt x="3705135" y="0"/>
                  </a:lnTo>
                  <a:cubicBezTo>
                    <a:pt x="3773716" y="0"/>
                    <a:pt x="3829596" y="55880"/>
                    <a:pt x="3829596" y="124460"/>
                  </a:cubicBezTo>
                  <a:lnTo>
                    <a:pt x="3829596" y="3423552"/>
                  </a:lnTo>
                  <a:cubicBezTo>
                    <a:pt x="3829596" y="3492132"/>
                    <a:pt x="3773716" y="3548013"/>
                    <a:pt x="3705135" y="3548013"/>
                  </a:cubicBezTo>
                  <a:close/>
                </a:path>
              </a:pathLst>
            </a:custGeom>
            <a:solidFill>
              <a:srgbClr val="FFFFFF"/>
            </a:solidFill>
          </p:spPr>
        </p:sp>
      </p:grpSp>
      <p:sp>
        <p:nvSpPr>
          <p:cNvPr id="7" name="TextBox 7"/>
          <p:cNvSpPr txBox="1"/>
          <p:nvPr/>
        </p:nvSpPr>
        <p:spPr>
          <a:xfrm>
            <a:off x="252147" y="6837755"/>
            <a:ext cx="6469779" cy="3249993"/>
          </a:xfrm>
          <a:prstGeom prst="rect">
            <a:avLst/>
          </a:prstGeom>
        </p:spPr>
        <p:txBody>
          <a:bodyPr lIns="0" tIns="0" rIns="0" bIns="0" rtlCol="0" anchor="t">
            <a:spAutoFit/>
          </a:bodyPr>
          <a:lstStyle/>
          <a:p>
            <a:pPr algn="r">
              <a:lnSpc>
                <a:spcPts val="7375"/>
              </a:lnSpc>
            </a:pPr>
            <a:r>
              <a:rPr lang="en-US" sz="6704" spc="-67">
                <a:solidFill>
                  <a:srgbClr val="03027D"/>
                </a:solidFill>
                <a:latin typeface="Muli Bold"/>
              </a:rPr>
              <a:t>WORK-BASED</a:t>
            </a:r>
          </a:p>
          <a:p>
            <a:pPr algn="r">
              <a:lnSpc>
                <a:spcPts val="10345"/>
              </a:lnSpc>
            </a:pPr>
            <a:r>
              <a:rPr lang="en-US" sz="9404" spc="-94">
                <a:solidFill>
                  <a:srgbClr val="03027D"/>
                </a:solidFill>
                <a:latin typeface="Muli Bold"/>
              </a:rPr>
              <a:t>LEARNING</a:t>
            </a:r>
          </a:p>
          <a:p>
            <a:pPr algn="r">
              <a:lnSpc>
                <a:spcPts val="7815"/>
              </a:lnSpc>
            </a:pPr>
            <a:r>
              <a:rPr lang="en-US" sz="7104" spc="-71">
                <a:solidFill>
                  <a:srgbClr val="03027D"/>
                </a:solidFill>
                <a:latin typeface="Muli Bold"/>
              </a:rPr>
              <a:t>EXPERIENCES</a:t>
            </a:r>
          </a:p>
        </p:txBody>
      </p:sp>
      <p:sp>
        <p:nvSpPr>
          <p:cNvPr id="8" name="TextBox 8"/>
          <p:cNvSpPr txBox="1"/>
          <p:nvPr/>
        </p:nvSpPr>
        <p:spPr>
          <a:xfrm rot="-5400000">
            <a:off x="14497123" y="6294612"/>
            <a:ext cx="6668446" cy="408555"/>
          </a:xfrm>
          <a:prstGeom prst="rect">
            <a:avLst/>
          </a:prstGeom>
        </p:spPr>
        <p:txBody>
          <a:bodyPr lIns="0" tIns="0" rIns="0" bIns="0" rtlCol="0" anchor="t">
            <a:spAutoFit/>
          </a:bodyPr>
          <a:lstStyle/>
          <a:p>
            <a:pPr>
              <a:lnSpc>
                <a:spcPts val="3359"/>
              </a:lnSpc>
              <a:spcBef>
                <a:spcPct val="0"/>
              </a:spcBef>
            </a:pPr>
            <a:r>
              <a:rPr lang="en-US" sz="2400">
                <a:solidFill>
                  <a:srgbClr val="03027D"/>
                </a:solidFill>
                <a:latin typeface="Space Mono"/>
              </a:rPr>
              <a:t>TOGETHER WE CAN BUILD A FUTURE</a:t>
            </a:r>
          </a:p>
        </p:txBody>
      </p:sp>
      <p:grpSp>
        <p:nvGrpSpPr>
          <p:cNvPr id="9" name="Group 9"/>
          <p:cNvGrpSpPr/>
          <p:nvPr/>
        </p:nvGrpSpPr>
        <p:grpSpPr>
          <a:xfrm>
            <a:off x="7438938" y="1478977"/>
            <a:ext cx="9191781" cy="7545961"/>
            <a:chOff x="0" y="0"/>
            <a:chExt cx="12255708" cy="10061281"/>
          </a:xfrm>
        </p:grpSpPr>
        <p:sp>
          <p:nvSpPr>
            <p:cNvPr id="10" name="TextBox 10"/>
            <p:cNvSpPr txBox="1"/>
            <p:nvPr/>
          </p:nvSpPr>
          <p:spPr>
            <a:xfrm>
              <a:off x="0" y="-28575"/>
              <a:ext cx="12255708" cy="750299"/>
            </a:xfrm>
            <a:prstGeom prst="rect">
              <a:avLst/>
            </a:prstGeom>
          </p:spPr>
          <p:txBody>
            <a:bodyPr lIns="0" tIns="0" rIns="0" bIns="0" rtlCol="0" anchor="t">
              <a:spAutoFit/>
            </a:bodyPr>
            <a:lstStyle/>
            <a:p>
              <a:pPr marL="0" lvl="0" indent="0">
                <a:lnSpc>
                  <a:spcPts val="4618"/>
                </a:lnSpc>
                <a:spcBef>
                  <a:spcPct val="0"/>
                </a:spcBef>
              </a:pPr>
              <a:r>
                <a:rPr lang="en-US" sz="3552" spc="-35">
                  <a:solidFill>
                    <a:srgbClr val="000000"/>
                  </a:solidFill>
                  <a:latin typeface="Inknut Antiqua Medium"/>
                </a:rPr>
                <a:t>WHAT IS IT?</a:t>
              </a:r>
            </a:p>
          </p:txBody>
        </p:sp>
        <p:sp>
          <p:nvSpPr>
            <p:cNvPr id="11" name="TextBox 11"/>
            <p:cNvSpPr txBox="1"/>
            <p:nvPr/>
          </p:nvSpPr>
          <p:spPr>
            <a:xfrm>
              <a:off x="0" y="865022"/>
              <a:ext cx="12255708" cy="9196259"/>
            </a:xfrm>
            <a:prstGeom prst="rect">
              <a:avLst/>
            </a:prstGeom>
          </p:spPr>
          <p:txBody>
            <a:bodyPr lIns="0" tIns="0" rIns="0" bIns="0" rtlCol="0" anchor="t">
              <a:spAutoFit/>
            </a:bodyPr>
            <a:lstStyle/>
            <a:p>
              <a:pPr algn="just">
                <a:lnSpc>
                  <a:spcPts val="6089"/>
                </a:lnSpc>
                <a:spcBef>
                  <a:spcPct val="0"/>
                </a:spcBef>
              </a:pPr>
              <a:r>
                <a:rPr lang="en-US" sz="4349">
                  <a:solidFill>
                    <a:srgbClr val="0048CD"/>
                  </a:solidFill>
                  <a:latin typeface="Muli Bold"/>
                </a:rPr>
                <a:t>Work-Based Learning Experience is a coordinated program that helps students with job training and informational interviews to research employers. WBLE aims to help students gain the necessary skills they need in order to succeed in a competitive and integrated workplace environment. </a:t>
              </a:r>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3825">
            <a:off x="-66928" y="578741"/>
            <a:ext cx="7427027" cy="5718811"/>
          </a:xfrm>
          <a:prstGeom prst="rect">
            <a:avLst/>
          </a:prstGeom>
        </p:spPr>
      </p:pic>
      <p:pic>
        <p:nvPicPr>
          <p:cNvPr id="13" name="Picture 13"/>
          <p:cNvPicPr>
            <a:picLocks noChangeAspect="1"/>
          </p:cNvPicPr>
          <p:nvPr/>
        </p:nvPicPr>
        <p:blipFill>
          <a:blip r:embed="rId6"/>
          <a:srcRect/>
          <a:stretch>
            <a:fillRect/>
          </a:stretch>
        </p:blipFill>
        <p:spPr>
          <a:xfrm>
            <a:off x="2668828" y="2500721"/>
            <a:ext cx="1955516" cy="187485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E3B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56768" y="312647"/>
            <a:ext cx="2398391" cy="2230503"/>
          </a:xfrm>
          <a:prstGeom prst="rect">
            <a:avLst/>
          </a:prstGeom>
        </p:spPr>
      </p:pic>
      <p:grpSp>
        <p:nvGrpSpPr>
          <p:cNvPr id="3" name="Group 3"/>
          <p:cNvGrpSpPr/>
          <p:nvPr/>
        </p:nvGrpSpPr>
        <p:grpSpPr>
          <a:xfrm>
            <a:off x="7464182" y="670802"/>
            <a:ext cx="9795118" cy="9429404"/>
            <a:chOff x="0" y="0"/>
            <a:chExt cx="4442861" cy="4276981"/>
          </a:xfrm>
        </p:grpSpPr>
        <p:sp>
          <p:nvSpPr>
            <p:cNvPr id="4" name="Freeform 4"/>
            <p:cNvSpPr/>
            <p:nvPr/>
          </p:nvSpPr>
          <p:spPr>
            <a:xfrm>
              <a:off x="0" y="0"/>
              <a:ext cx="4442861" cy="4276981"/>
            </a:xfrm>
            <a:custGeom>
              <a:avLst/>
              <a:gdLst/>
              <a:ahLst/>
              <a:cxnLst/>
              <a:rect l="l" t="t" r="r" b="b"/>
              <a:pathLst>
                <a:path w="4442861" h="4276981">
                  <a:moveTo>
                    <a:pt x="4318401" y="4276980"/>
                  </a:moveTo>
                  <a:lnTo>
                    <a:pt x="124460" y="4276980"/>
                  </a:lnTo>
                  <a:cubicBezTo>
                    <a:pt x="55880" y="4276980"/>
                    <a:pt x="0" y="4221100"/>
                    <a:pt x="0" y="4152521"/>
                  </a:cubicBezTo>
                  <a:lnTo>
                    <a:pt x="0" y="124460"/>
                  </a:lnTo>
                  <a:cubicBezTo>
                    <a:pt x="0" y="55880"/>
                    <a:pt x="55880" y="0"/>
                    <a:pt x="124460" y="0"/>
                  </a:cubicBezTo>
                  <a:lnTo>
                    <a:pt x="4318401" y="0"/>
                  </a:lnTo>
                  <a:cubicBezTo>
                    <a:pt x="4386981" y="0"/>
                    <a:pt x="4442861" y="55880"/>
                    <a:pt x="4442861" y="124460"/>
                  </a:cubicBezTo>
                  <a:lnTo>
                    <a:pt x="4442861" y="4152521"/>
                  </a:lnTo>
                  <a:cubicBezTo>
                    <a:pt x="4442861" y="4221100"/>
                    <a:pt x="4386981" y="4276981"/>
                    <a:pt x="4318401" y="4276981"/>
                  </a:cubicBezTo>
                  <a:close/>
                </a:path>
              </a:pathLst>
            </a:custGeom>
            <a:solidFill>
              <a:srgbClr val="A6A6A6"/>
            </a:solidFill>
          </p:spPr>
        </p:sp>
      </p:grpSp>
      <p:grpSp>
        <p:nvGrpSpPr>
          <p:cNvPr id="5" name="Group 5"/>
          <p:cNvGrpSpPr/>
          <p:nvPr/>
        </p:nvGrpSpPr>
        <p:grpSpPr>
          <a:xfrm>
            <a:off x="7090096" y="670802"/>
            <a:ext cx="9889465" cy="9162310"/>
            <a:chOff x="0" y="0"/>
            <a:chExt cx="3829596" cy="3548012"/>
          </a:xfrm>
        </p:grpSpPr>
        <p:sp>
          <p:nvSpPr>
            <p:cNvPr id="6" name="Freeform 6"/>
            <p:cNvSpPr/>
            <p:nvPr/>
          </p:nvSpPr>
          <p:spPr>
            <a:xfrm>
              <a:off x="0" y="0"/>
              <a:ext cx="3829596" cy="3548013"/>
            </a:xfrm>
            <a:custGeom>
              <a:avLst/>
              <a:gdLst/>
              <a:ahLst/>
              <a:cxnLst/>
              <a:rect l="l" t="t" r="r" b="b"/>
              <a:pathLst>
                <a:path w="3829596" h="3548013">
                  <a:moveTo>
                    <a:pt x="3705135" y="3548012"/>
                  </a:moveTo>
                  <a:lnTo>
                    <a:pt x="124460" y="3548012"/>
                  </a:lnTo>
                  <a:cubicBezTo>
                    <a:pt x="55880" y="3548012"/>
                    <a:pt x="0" y="3492132"/>
                    <a:pt x="0" y="3423552"/>
                  </a:cubicBezTo>
                  <a:lnTo>
                    <a:pt x="0" y="124460"/>
                  </a:lnTo>
                  <a:cubicBezTo>
                    <a:pt x="0" y="55880"/>
                    <a:pt x="55880" y="0"/>
                    <a:pt x="124460" y="0"/>
                  </a:cubicBezTo>
                  <a:lnTo>
                    <a:pt x="3705135" y="0"/>
                  </a:lnTo>
                  <a:cubicBezTo>
                    <a:pt x="3773716" y="0"/>
                    <a:pt x="3829596" y="55880"/>
                    <a:pt x="3829596" y="124460"/>
                  </a:cubicBezTo>
                  <a:lnTo>
                    <a:pt x="3829596" y="3423552"/>
                  </a:lnTo>
                  <a:cubicBezTo>
                    <a:pt x="3829596" y="3492132"/>
                    <a:pt x="3773716" y="3548013"/>
                    <a:pt x="3705135" y="3548013"/>
                  </a:cubicBezTo>
                  <a:close/>
                </a:path>
              </a:pathLst>
            </a:custGeom>
            <a:solidFill>
              <a:srgbClr val="FFFFFF"/>
            </a:solidFill>
          </p:spPr>
        </p:sp>
      </p:grpSp>
      <p:sp>
        <p:nvSpPr>
          <p:cNvPr id="7" name="TextBox 7"/>
          <p:cNvSpPr txBox="1"/>
          <p:nvPr/>
        </p:nvSpPr>
        <p:spPr>
          <a:xfrm>
            <a:off x="360432" y="7065465"/>
            <a:ext cx="6469779" cy="2268725"/>
          </a:xfrm>
          <a:prstGeom prst="rect">
            <a:avLst/>
          </a:prstGeom>
        </p:spPr>
        <p:txBody>
          <a:bodyPr lIns="0" tIns="0" rIns="0" bIns="0" rtlCol="0" anchor="t">
            <a:spAutoFit/>
          </a:bodyPr>
          <a:lstStyle/>
          <a:p>
            <a:pPr algn="r">
              <a:lnSpc>
                <a:spcPts val="6709"/>
              </a:lnSpc>
            </a:pPr>
            <a:r>
              <a:rPr lang="en-US" sz="6099" spc="-60">
                <a:solidFill>
                  <a:srgbClr val="FFD147"/>
                </a:solidFill>
                <a:latin typeface="Muli Bold"/>
              </a:rPr>
              <a:t>COUNSELING ON</a:t>
            </a:r>
          </a:p>
          <a:p>
            <a:pPr algn="r">
              <a:lnSpc>
                <a:spcPts val="5939"/>
              </a:lnSpc>
            </a:pPr>
            <a:r>
              <a:rPr lang="en-US" sz="5399" spc="-53">
                <a:solidFill>
                  <a:srgbClr val="FFD147"/>
                </a:solidFill>
                <a:latin typeface="Muli Bold"/>
              </a:rPr>
              <a:t>POST-SECONDARY</a:t>
            </a:r>
          </a:p>
          <a:p>
            <a:pPr algn="r">
              <a:lnSpc>
                <a:spcPts val="5224"/>
              </a:lnSpc>
            </a:pPr>
            <a:r>
              <a:rPr lang="en-US" sz="4749" spc="-47">
                <a:solidFill>
                  <a:srgbClr val="FFD147"/>
                </a:solidFill>
                <a:latin typeface="Muli Bold"/>
              </a:rPr>
              <a:t>EDUCATION OPTIONS</a:t>
            </a:r>
          </a:p>
        </p:txBody>
      </p:sp>
      <p:sp>
        <p:nvSpPr>
          <p:cNvPr id="8" name="TextBox 8"/>
          <p:cNvSpPr txBox="1"/>
          <p:nvPr/>
        </p:nvSpPr>
        <p:spPr>
          <a:xfrm rot="-5400000">
            <a:off x="14498592" y="6296082"/>
            <a:ext cx="6668446" cy="405616"/>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Space Mono"/>
              </a:rPr>
              <a:t>TOGETHER WE CAN BUILD A FUTURE</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4331" y="670802"/>
            <a:ext cx="8928257" cy="6026573"/>
          </a:xfrm>
          <a:prstGeom prst="rect">
            <a:avLst/>
          </a:prstGeom>
        </p:spPr>
      </p:pic>
      <p:grpSp>
        <p:nvGrpSpPr>
          <p:cNvPr id="10" name="Group 10"/>
          <p:cNvGrpSpPr/>
          <p:nvPr/>
        </p:nvGrpSpPr>
        <p:grpSpPr>
          <a:xfrm>
            <a:off x="7438938" y="754699"/>
            <a:ext cx="9191781" cy="8777603"/>
            <a:chOff x="0" y="0"/>
            <a:chExt cx="12255708" cy="11703470"/>
          </a:xfrm>
        </p:grpSpPr>
        <p:sp>
          <p:nvSpPr>
            <p:cNvPr id="11" name="TextBox 11"/>
            <p:cNvSpPr txBox="1"/>
            <p:nvPr/>
          </p:nvSpPr>
          <p:spPr>
            <a:xfrm>
              <a:off x="0" y="-28575"/>
              <a:ext cx="12255708" cy="750299"/>
            </a:xfrm>
            <a:prstGeom prst="rect">
              <a:avLst/>
            </a:prstGeom>
          </p:spPr>
          <p:txBody>
            <a:bodyPr lIns="0" tIns="0" rIns="0" bIns="0" rtlCol="0" anchor="t">
              <a:spAutoFit/>
            </a:bodyPr>
            <a:lstStyle/>
            <a:p>
              <a:pPr marL="0" lvl="0" indent="0">
                <a:lnSpc>
                  <a:spcPts val="4618"/>
                </a:lnSpc>
                <a:spcBef>
                  <a:spcPct val="0"/>
                </a:spcBef>
              </a:pPr>
              <a:r>
                <a:rPr lang="en-US" sz="3552" spc="-35">
                  <a:solidFill>
                    <a:srgbClr val="000000"/>
                  </a:solidFill>
                  <a:latin typeface="Inknut Antiqua Medium"/>
                </a:rPr>
                <a:t>WHAT IS IT?</a:t>
              </a:r>
            </a:p>
          </p:txBody>
        </p:sp>
        <p:sp>
          <p:nvSpPr>
            <p:cNvPr id="12" name="TextBox 12"/>
            <p:cNvSpPr txBox="1"/>
            <p:nvPr/>
          </p:nvSpPr>
          <p:spPr>
            <a:xfrm>
              <a:off x="0" y="874547"/>
              <a:ext cx="12255708" cy="10828923"/>
            </a:xfrm>
            <a:prstGeom prst="rect">
              <a:avLst/>
            </a:prstGeom>
          </p:spPr>
          <p:txBody>
            <a:bodyPr lIns="0" tIns="0" rIns="0" bIns="0" rtlCol="0" anchor="t">
              <a:spAutoFit/>
            </a:bodyPr>
            <a:lstStyle/>
            <a:p>
              <a:pPr algn="just">
                <a:lnSpc>
                  <a:spcPts val="5879"/>
                </a:lnSpc>
                <a:spcBef>
                  <a:spcPct val="0"/>
                </a:spcBef>
              </a:pPr>
              <a:r>
                <a:rPr lang="en-US" sz="4199">
                  <a:solidFill>
                    <a:srgbClr val="0048CD"/>
                  </a:solidFill>
                  <a:latin typeface="Muli Bold"/>
                </a:rPr>
                <a:t>Counseling on Post-Secondary Education Programs emphasizes on continuous education and professional development. With a focus on instructions students to gain awareness on the wide range of career pathway options –and in collaboration with our partners like NMC and NMTECH, this service aims to help students connect the present to the future.</a:t>
              </a:r>
            </a:p>
          </p:txBody>
        </p:sp>
      </p:grpSp>
      <p:pic>
        <p:nvPicPr>
          <p:cNvPr id="13" name="Picture 13"/>
          <p:cNvPicPr>
            <a:picLocks noChangeAspect="1"/>
          </p:cNvPicPr>
          <p:nvPr/>
        </p:nvPicPr>
        <p:blipFill>
          <a:blip r:embed="rId6"/>
          <a:srcRect/>
          <a:stretch>
            <a:fillRect/>
          </a:stretch>
        </p:blipFill>
        <p:spPr>
          <a:xfrm>
            <a:off x="3172769" y="1630710"/>
            <a:ext cx="1903396" cy="182488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E3B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56768" y="312647"/>
            <a:ext cx="2398391" cy="2230503"/>
          </a:xfrm>
          <a:prstGeom prst="rect">
            <a:avLst/>
          </a:prstGeom>
        </p:spPr>
      </p:pic>
      <p:grpSp>
        <p:nvGrpSpPr>
          <p:cNvPr id="3" name="Group 3"/>
          <p:cNvGrpSpPr/>
          <p:nvPr/>
        </p:nvGrpSpPr>
        <p:grpSpPr>
          <a:xfrm>
            <a:off x="7464182" y="670802"/>
            <a:ext cx="9795118" cy="9429404"/>
            <a:chOff x="0" y="0"/>
            <a:chExt cx="4442861" cy="4276981"/>
          </a:xfrm>
        </p:grpSpPr>
        <p:sp>
          <p:nvSpPr>
            <p:cNvPr id="4" name="Freeform 4"/>
            <p:cNvSpPr/>
            <p:nvPr/>
          </p:nvSpPr>
          <p:spPr>
            <a:xfrm>
              <a:off x="0" y="0"/>
              <a:ext cx="4442861" cy="4276981"/>
            </a:xfrm>
            <a:custGeom>
              <a:avLst/>
              <a:gdLst/>
              <a:ahLst/>
              <a:cxnLst/>
              <a:rect l="l" t="t" r="r" b="b"/>
              <a:pathLst>
                <a:path w="4442861" h="4276981">
                  <a:moveTo>
                    <a:pt x="4318401" y="4276980"/>
                  </a:moveTo>
                  <a:lnTo>
                    <a:pt x="124460" y="4276980"/>
                  </a:lnTo>
                  <a:cubicBezTo>
                    <a:pt x="55880" y="4276980"/>
                    <a:pt x="0" y="4221100"/>
                    <a:pt x="0" y="4152521"/>
                  </a:cubicBezTo>
                  <a:lnTo>
                    <a:pt x="0" y="124460"/>
                  </a:lnTo>
                  <a:cubicBezTo>
                    <a:pt x="0" y="55880"/>
                    <a:pt x="55880" y="0"/>
                    <a:pt x="124460" y="0"/>
                  </a:cubicBezTo>
                  <a:lnTo>
                    <a:pt x="4318401" y="0"/>
                  </a:lnTo>
                  <a:cubicBezTo>
                    <a:pt x="4386981" y="0"/>
                    <a:pt x="4442861" y="55880"/>
                    <a:pt x="4442861" y="124460"/>
                  </a:cubicBezTo>
                  <a:lnTo>
                    <a:pt x="4442861" y="4152521"/>
                  </a:lnTo>
                  <a:cubicBezTo>
                    <a:pt x="4442861" y="4221100"/>
                    <a:pt x="4386981" y="4276981"/>
                    <a:pt x="4318401" y="4276981"/>
                  </a:cubicBezTo>
                  <a:close/>
                </a:path>
              </a:pathLst>
            </a:custGeom>
            <a:solidFill>
              <a:srgbClr val="A6A6A6"/>
            </a:solidFill>
          </p:spPr>
        </p:sp>
      </p:grpSp>
      <p:grpSp>
        <p:nvGrpSpPr>
          <p:cNvPr id="5" name="Group 5"/>
          <p:cNvGrpSpPr/>
          <p:nvPr/>
        </p:nvGrpSpPr>
        <p:grpSpPr>
          <a:xfrm>
            <a:off x="7090096" y="670802"/>
            <a:ext cx="9889465" cy="9162310"/>
            <a:chOff x="0" y="0"/>
            <a:chExt cx="3829596" cy="3548012"/>
          </a:xfrm>
        </p:grpSpPr>
        <p:sp>
          <p:nvSpPr>
            <p:cNvPr id="6" name="Freeform 6"/>
            <p:cNvSpPr/>
            <p:nvPr/>
          </p:nvSpPr>
          <p:spPr>
            <a:xfrm>
              <a:off x="0" y="0"/>
              <a:ext cx="3829596" cy="3548013"/>
            </a:xfrm>
            <a:custGeom>
              <a:avLst/>
              <a:gdLst/>
              <a:ahLst/>
              <a:cxnLst/>
              <a:rect l="l" t="t" r="r" b="b"/>
              <a:pathLst>
                <a:path w="3829596" h="3548013">
                  <a:moveTo>
                    <a:pt x="3705135" y="3548012"/>
                  </a:moveTo>
                  <a:lnTo>
                    <a:pt x="124460" y="3548012"/>
                  </a:lnTo>
                  <a:cubicBezTo>
                    <a:pt x="55880" y="3548012"/>
                    <a:pt x="0" y="3492132"/>
                    <a:pt x="0" y="3423552"/>
                  </a:cubicBezTo>
                  <a:lnTo>
                    <a:pt x="0" y="124460"/>
                  </a:lnTo>
                  <a:cubicBezTo>
                    <a:pt x="0" y="55880"/>
                    <a:pt x="55880" y="0"/>
                    <a:pt x="124460" y="0"/>
                  </a:cubicBezTo>
                  <a:lnTo>
                    <a:pt x="3705135" y="0"/>
                  </a:lnTo>
                  <a:cubicBezTo>
                    <a:pt x="3773716" y="0"/>
                    <a:pt x="3829596" y="55880"/>
                    <a:pt x="3829596" y="124460"/>
                  </a:cubicBezTo>
                  <a:lnTo>
                    <a:pt x="3829596" y="3423552"/>
                  </a:lnTo>
                  <a:cubicBezTo>
                    <a:pt x="3829596" y="3492132"/>
                    <a:pt x="3773716" y="3548013"/>
                    <a:pt x="3705135" y="3548013"/>
                  </a:cubicBezTo>
                  <a:close/>
                </a:path>
              </a:pathLst>
            </a:custGeom>
            <a:solidFill>
              <a:srgbClr val="FFFFFF"/>
            </a:solidFill>
          </p:spPr>
        </p:sp>
      </p:grpSp>
      <p:sp>
        <p:nvSpPr>
          <p:cNvPr id="7" name="TextBox 7"/>
          <p:cNvSpPr txBox="1"/>
          <p:nvPr/>
        </p:nvSpPr>
        <p:spPr>
          <a:xfrm rot="-5400000">
            <a:off x="14498592" y="6296082"/>
            <a:ext cx="6668446" cy="405616"/>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Space Mono"/>
              </a:rPr>
              <a:t>TOGETHER WE CAN BUILD A FUTURE</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4331" y="670802"/>
            <a:ext cx="9134532" cy="6165809"/>
          </a:xfrm>
          <a:prstGeom prst="rect">
            <a:avLst/>
          </a:prstGeom>
        </p:spPr>
      </p:pic>
      <p:pic>
        <p:nvPicPr>
          <p:cNvPr id="9" name="Picture 9"/>
          <p:cNvPicPr>
            <a:picLocks noChangeAspect="1"/>
          </p:cNvPicPr>
          <p:nvPr/>
        </p:nvPicPr>
        <p:blipFill>
          <a:blip r:embed="rId6"/>
          <a:srcRect/>
          <a:stretch>
            <a:fillRect/>
          </a:stretch>
        </p:blipFill>
        <p:spPr>
          <a:xfrm>
            <a:off x="3172769" y="1630710"/>
            <a:ext cx="1903396" cy="1824881"/>
          </a:xfrm>
          <a:prstGeom prst="rect">
            <a:avLst/>
          </a:prstGeom>
        </p:spPr>
      </p:pic>
      <p:grpSp>
        <p:nvGrpSpPr>
          <p:cNvPr id="10" name="Group 10"/>
          <p:cNvGrpSpPr/>
          <p:nvPr/>
        </p:nvGrpSpPr>
        <p:grpSpPr>
          <a:xfrm>
            <a:off x="7247612" y="947064"/>
            <a:ext cx="9408351" cy="8392872"/>
            <a:chOff x="0" y="0"/>
            <a:chExt cx="12544469" cy="11190496"/>
          </a:xfrm>
        </p:grpSpPr>
        <p:sp>
          <p:nvSpPr>
            <p:cNvPr id="11" name="TextBox 11"/>
            <p:cNvSpPr txBox="1"/>
            <p:nvPr/>
          </p:nvSpPr>
          <p:spPr>
            <a:xfrm>
              <a:off x="0" y="-28575"/>
              <a:ext cx="12544469" cy="750299"/>
            </a:xfrm>
            <a:prstGeom prst="rect">
              <a:avLst/>
            </a:prstGeom>
          </p:spPr>
          <p:txBody>
            <a:bodyPr lIns="0" tIns="0" rIns="0" bIns="0" rtlCol="0" anchor="t">
              <a:spAutoFit/>
            </a:bodyPr>
            <a:lstStyle/>
            <a:p>
              <a:pPr marL="0" lvl="0" indent="0">
                <a:lnSpc>
                  <a:spcPts val="4618"/>
                </a:lnSpc>
                <a:spcBef>
                  <a:spcPct val="0"/>
                </a:spcBef>
              </a:pPr>
              <a:r>
                <a:rPr lang="en-US" sz="3552" spc="-35">
                  <a:solidFill>
                    <a:srgbClr val="000000"/>
                  </a:solidFill>
                  <a:latin typeface="Inknut Antiqua Medium"/>
                </a:rPr>
                <a:t>GOALS</a:t>
              </a:r>
            </a:p>
          </p:txBody>
        </p:sp>
        <p:sp>
          <p:nvSpPr>
            <p:cNvPr id="12" name="TextBox 12"/>
            <p:cNvSpPr txBox="1"/>
            <p:nvPr/>
          </p:nvSpPr>
          <p:spPr>
            <a:xfrm>
              <a:off x="0" y="884072"/>
              <a:ext cx="12544469" cy="10306423"/>
            </a:xfrm>
            <a:prstGeom prst="rect">
              <a:avLst/>
            </a:prstGeom>
          </p:spPr>
          <p:txBody>
            <a:bodyPr lIns="0" tIns="0" rIns="0" bIns="0" rtlCol="0" anchor="t">
              <a:spAutoFit/>
            </a:bodyPr>
            <a:lstStyle/>
            <a:p>
              <a:pPr marL="787004" lvl="1" indent="-393502" algn="just">
                <a:lnSpc>
                  <a:spcPts val="5103"/>
                </a:lnSpc>
                <a:buFont typeface="Arial"/>
                <a:buChar char="•"/>
              </a:pPr>
              <a:r>
                <a:rPr lang="en-US" sz="3645">
                  <a:solidFill>
                    <a:srgbClr val="0048CD"/>
                  </a:solidFill>
                  <a:latin typeface="Muli Bold"/>
                </a:rPr>
                <a:t>Help students understand how postsecondary education is different from secondary education</a:t>
              </a:r>
            </a:p>
            <a:p>
              <a:pPr marL="787004" lvl="1" indent="-393502" algn="just">
                <a:lnSpc>
                  <a:spcPts val="5103"/>
                </a:lnSpc>
                <a:buFont typeface="Arial"/>
                <a:buChar char="•"/>
              </a:pPr>
              <a:r>
                <a:rPr lang="en-US" sz="3645">
                  <a:solidFill>
                    <a:srgbClr val="0048CD"/>
                  </a:solidFill>
                  <a:latin typeface="Muli Bold"/>
                </a:rPr>
                <a:t>Inform students of short and long-term postsecondary training programs </a:t>
              </a:r>
            </a:p>
            <a:p>
              <a:pPr marL="787004" lvl="1" indent="-393502" algn="just">
                <a:lnSpc>
                  <a:spcPts val="5103"/>
                </a:lnSpc>
                <a:buFont typeface="Arial"/>
                <a:buChar char="•"/>
              </a:pPr>
              <a:r>
                <a:rPr lang="en-US" sz="3645">
                  <a:solidFill>
                    <a:srgbClr val="0048CD"/>
                  </a:solidFill>
                  <a:latin typeface="Muli Bold"/>
                </a:rPr>
                <a:t>Inform students of how to avail of disability support services</a:t>
              </a:r>
            </a:p>
            <a:p>
              <a:pPr marL="787004" lvl="1" indent="-393502" algn="just">
                <a:lnSpc>
                  <a:spcPts val="5103"/>
                </a:lnSpc>
                <a:buFont typeface="Arial"/>
                <a:buChar char="•"/>
              </a:pPr>
              <a:r>
                <a:rPr lang="en-US" sz="3645">
                  <a:solidFill>
                    <a:srgbClr val="0048CD"/>
                  </a:solidFill>
                  <a:latin typeface="Muli Bold"/>
                </a:rPr>
                <a:t>Research degree or credential requirements for jobs within their chosen career pathway of interest</a:t>
              </a:r>
            </a:p>
            <a:p>
              <a:pPr marL="787004" lvl="1" indent="-393502" algn="just">
                <a:lnSpc>
                  <a:spcPts val="5103"/>
                </a:lnSpc>
                <a:buFont typeface="Arial"/>
                <a:buChar char="•"/>
              </a:pPr>
              <a:r>
                <a:rPr lang="en-US" sz="3645">
                  <a:solidFill>
                    <a:srgbClr val="0048CD"/>
                  </a:solidFill>
                  <a:latin typeface="Muli Bold"/>
                </a:rPr>
                <a:t>Assist them in understanding the financial aid process. </a:t>
              </a:r>
            </a:p>
          </p:txBody>
        </p:sp>
      </p:grpSp>
      <p:sp>
        <p:nvSpPr>
          <p:cNvPr id="13" name="TextBox 13"/>
          <p:cNvSpPr txBox="1"/>
          <p:nvPr/>
        </p:nvSpPr>
        <p:spPr>
          <a:xfrm>
            <a:off x="360432" y="7065465"/>
            <a:ext cx="6469779" cy="2268725"/>
          </a:xfrm>
          <a:prstGeom prst="rect">
            <a:avLst/>
          </a:prstGeom>
        </p:spPr>
        <p:txBody>
          <a:bodyPr lIns="0" tIns="0" rIns="0" bIns="0" rtlCol="0" anchor="t">
            <a:spAutoFit/>
          </a:bodyPr>
          <a:lstStyle/>
          <a:p>
            <a:pPr algn="r">
              <a:lnSpc>
                <a:spcPts val="6709"/>
              </a:lnSpc>
            </a:pPr>
            <a:r>
              <a:rPr lang="en-US" sz="6099" spc="-60">
                <a:solidFill>
                  <a:srgbClr val="FFD147"/>
                </a:solidFill>
                <a:latin typeface="Muli Bold"/>
              </a:rPr>
              <a:t>COUNSELING ON</a:t>
            </a:r>
          </a:p>
          <a:p>
            <a:pPr algn="r">
              <a:lnSpc>
                <a:spcPts val="5939"/>
              </a:lnSpc>
            </a:pPr>
            <a:r>
              <a:rPr lang="en-US" sz="5399" spc="-53">
                <a:solidFill>
                  <a:srgbClr val="FFD147"/>
                </a:solidFill>
                <a:latin typeface="Muli Bold"/>
              </a:rPr>
              <a:t>POST-SECONDARY</a:t>
            </a:r>
          </a:p>
          <a:p>
            <a:pPr algn="r">
              <a:lnSpc>
                <a:spcPts val="5224"/>
              </a:lnSpc>
            </a:pPr>
            <a:r>
              <a:rPr lang="en-US" sz="4749" spc="-47">
                <a:solidFill>
                  <a:srgbClr val="FFD147"/>
                </a:solidFill>
                <a:latin typeface="Muli Bold"/>
              </a:rPr>
              <a:t>EDUCATION OPTIONS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14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56768" y="312647"/>
            <a:ext cx="2398391" cy="2230503"/>
          </a:xfrm>
          <a:prstGeom prst="rect">
            <a:avLst/>
          </a:prstGeom>
        </p:spPr>
      </p:pic>
      <p:grpSp>
        <p:nvGrpSpPr>
          <p:cNvPr id="3" name="Group 3"/>
          <p:cNvGrpSpPr/>
          <p:nvPr/>
        </p:nvGrpSpPr>
        <p:grpSpPr>
          <a:xfrm>
            <a:off x="7464182" y="670802"/>
            <a:ext cx="9795118" cy="9429404"/>
            <a:chOff x="0" y="0"/>
            <a:chExt cx="4442861" cy="4276981"/>
          </a:xfrm>
        </p:grpSpPr>
        <p:sp>
          <p:nvSpPr>
            <p:cNvPr id="4" name="Freeform 4"/>
            <p:cNvSpPr/>
            <p:nvPr/>
          </p:nvSpPr>
          <p:spPr>
            <a:xfrm>
              <a:off x="0" y="0"/>
              <a:ext cx="4442861" cy="4276981"/>
            </a:xfrm>
            <a:custGeom>
              <a:avLst/>
              <a:gdLst/>
              <a:ahLst/>
              <a:cxnLst/>
              <a:rect l="l" t="t" r="r" b="b"/>
              <a:pathLst>
                <a:path w="4442861" h="4276981">
                  <a:moveTo>
                    <a:pt x="4318401" y="4276980"/>
                  </a:moveTo>
                  <a:lnTo>
                    <a:pt x="124460" y="4276980"/>
                  </a:lnTo>
                  <a:cubicBezTo>
                    <a:pt x="55880" y="4276980"/>
                    <a:pt x="0" y="4221100"/>
                    <a:pt x="0" y="4152521"/>
                  </a:cubicBezTo>
                  <a:lnTo>
                    <a:pt x="0" y="124460"/>
                  </a:lnTo>
                  <a:cubicBezTo>
                    <a:pt x="0" y="55880"/>
                    <a:pt x="55880" y="0"/>
                    <a:pt x="124460" y="0"/>
                  </a:cubicBezTo>
                  <a:lnTo>
                    <a:pt x="4318401" y="0"/>
                  </a:lnTo>
                  <a:cubicBezTo>
                    <a:pt x="4386981" y="0"/>
                    <a:pt x="4442861" y="55880"/>
                    <a:pt x="4442861" y="124460"/>
                  </a:cubicBezTo>
                  <a:lnTo>
                    <a:pt x="4442861" y="4152521"/>
                  </a:lnTo>
                  <a:cubicBezTo>
                    <a:pt x="4442861" y="4221100"/>
                    <a:pt x="4386981" y="4276981"/>
                    <a:pt x="4318401" y="4276981"/>
                  </a:cubicBezTo>
                  <a:close/>
                </a:path>
              </a:pathLst>
            </a:custGeom>
            <a:solidFill>
              <a:srgbClr val="A6A6A6"/>
            </a:solidFill>
          </p:spPr>
        </p:sp>
      </p:grpSp>
      <p:grpSp>
        <p:nvGrpSpPr>
          <p:cNvPr id="5" name="Group 5"/>
          <p:cNvGrpSpPr/>
          <p:nvPr/>
        </p:nvGrpSpPr>
        <p:grpSpPr>
          <a:xfrm>
            <a:off x="7090096" y="670802"/>
            <a:ext cx="9889465" cy="9162310"/>
            <a:chOff x="0" y="0"/>
            <a:chExt cx="3829596" cy="3548012"/>
          </a:xfrm>
        </p:grpSpPr>
        <p:sp>
          <p:nvSpPr>
            <p:cNvPr id="6" name="Freeform 6"/>
            <p:cNvSpPr/>
            <p:nvPr/>
          </p:nvSpPr>
          <p:spPr>
            <a:xfrm>
              <a:off x="0" y="0"/>
              <a:ext cx="3829596" cy="3548013"/>
            </a:xfrm>
            <a:custGeom>
              <a:avLst/>
              <a:gdLst/>
              <a:ahLst/>
              <a:cxnLst/>
              <a:rect l="l" t="t" r="r" b="b"/>
              <a:pathLst>
                <a:path w="3829596" h="3548013">
                  <a:moveTo>
                    <a:pt x="3705135" y="3548012"/>
                  </a:moveTo>
                  <a:lnTo>
                    <a:pt x="124460" y="3548012"/>
                  </a:lnTo>
                  <a:cubicBezTo>
                    <a:pt x="55880" y="3548012"/>
                    <a:pt x="0" y="3492132"/>
                    <a:pt x="0" y="3423552"/>
                  </a:cubicBezTo>
                  <a:lnTo>
                    <a:pt x="0" y="124460"/>
                  </a:lnTo>
                  <a:cubicBezTo>
                    <a:pt x="0" y="55880"/>
                    <a:pt x="55880" y="0"/>
                    <a:pt x="124460" y="0"/>
                  </a:cubicBezTo>
                  <a:lnTo>
                    <a:pt x="3705135" y="0"/>
                  </a:lnTo>
                  <a:cubicBezTo>
                    <a:pt x="3773716" y="0"/>
                    <a:pt x="3829596" y="55880"/>
                    <a:pt x="3829596" y="124460"/>
                  </a:cubicBezTo>
                  <a:lnTo>
                    <a:pt x="3829596" y="3423552"/>
                  </a:lnTo>
                  <a:cubicBezTo>
                    <a:pt x="3829596" y="3492132"/>
                    <a:pt x="3773716" y="3548013"/>
                    <a:pt x="3705135" y="3548013"/>
                  </a:cubicBezTo>
                  <a:close/>
                </a:path>
              </a:pathLst>
            </a:custGeom>
            <a:solidFill>
              <a:srgbClr val="FFFFFF"/>
            </a:solidFill>
          </p:spPr>
        </p:sp>
      </p:grpSp>
      <p:sp>
        <p:nvSpPr>
          <p:cNvPr id="7" name="TextBox 7"/>
          <p:cNvSpPr txBox="1"/>
          <p:nvPr/>
        </p:nvSpPr>
        <p:spPr>
          <a:xfrm>
            <a:off x="468718" y="6853453"/>
            <a:ext cx="6469779" cy="3246753"/>
          </a:xfrm>
          <a:prstGeom prst="rect">
            <a:avLst/>
          </a:prstGeom>
        </p:spPr>
        <p:txBody>
          <a:bodyPr lIns="0" tIns="0" rIns="0" bIns="0" rtlCol="0" anchor="t">
            <a:spAutoFit/>
          </a:bodyPr>
          <a:lstStyle/>
          <a:p>
            <a:pPr algn="r">
              <a:lnSpc>
                <a:spcPts val="6489"/>
              </a:lnSpc>
            </a:pPr>
            <a:r>
              <a:rPr lang="en-US" sz="5899" spc="-58">
                <a:solidFill>
                  <a:srgbClr val="03027D"/>
                </a:solidFill>
                <a:latin typeface="Muli Bold"/>
              </a:rPr>
              <a:t>WORKPLACE</a:t>
            </a:r>
          </a:p>
          <a:p>
            <a:pPr algn="r">
              <a:lnSpc>
                <a:spcPts val="7369"/>
              </a:lnSpc>
            </a:pPr>
            <a:r>
              <a:rPr lang="en-US" sz="6699" spc="-66">
                <a:solidFill>
                  <a:srgbClr val="03027D"/>
                </a:solidFill>
                <a:latin typeface="Muli Bold"/>
              </a:rPr>
              <a:t>READINESS</a:t>
            </a:r>
          </a:p>
          <a:p>
            <a:pPr algn="r">
              <a:lnSpc>
                <a:spcPts val="11439"/>
              </a:lnSpc>
            </a:pPr>
            <a:r>
              <a:rPr lang="en-US" sz="10399" spc="-103">
                <a:solidFill>
                  <a:srgbClr val="03027D"/>
                </a:solidFill>
                <a:latin typeface="Muli Bold"/>
              </a:rPr>
              <a:t>TRAINING</a:t>
            </a:r>
          </a:p>
        </p:txBody>
      </p:sp>
      <p:sp>
        <p:nvSpPr>
          <p:cNvPr id="8" name="TextBox 8"/>
          <p:cNvSpPr txBox="1"/>
          <p:nvPr/>
        </p:nvSpPr>
        <p:spPr>
          <a:xfrm rot="-5400000">
            <a:off x="14497123" y="6294612"/>
            <a:ext cx="6668446" cy="408555"/>
          </a:xfrm>
          <a:prstGeom prst="rect">
            <a:avLst/>
          </a:prstGeom>
        </p:spPr>
        <p:txBody>
          <a:bodyPr lIns="0" tIns="0" rIns="0" bIns="0" rtlCol="0" anchor="t">
            <a:spAutoFit/>
          </a:bodyPr>
          <a:lstStyle/>
          <a:p>
            <a:pPr>
              <a:lnSpc>
                <a:spcPts val="3359"/>
              </a:lnSpc>
              <a:spcBef>
                <a:spcPct val="0"/>
              </a:spcBef>
            </a:pPr>
            <a:r>
              <a:rPr lang="en-US" sz="2400">
                <a:solidFill>
                  <a:srgbClr val="03027D"/>
                </a:solidFill>
                <a:latin typeface="Space Mono"/>
              </a:rPr>
              <a:t>TOGETHER WE CAN BUILD A FUTURE</a:t>
            </a:r>
          </a:p>
        </p:txBody>
      </p:sp>
      <p:grpSp>
        <p:nvGrpSpPr>
          <p:cNvPr id="9" name="Group 9"/>
          <p:cNvGrpSpPr/>
          <p:nvPr/>
        </p:nvGrpSpPr>
        <p:grpSpPr>
          <a:xfrm>
            <a:off x="7464182" y="863156"/>
            <a:ext cx="9191781" cy="8777603"/>
            <a:chOff x="0" y="0"/>
            <a:chExt cx="12255708" cy="11703470"/>
          </a:xfrm>
        </p:grpSpPr>
        <p:sp>
          <p:nvSpPr>
            <p:cNvPr id="10" name="TextBox 10"/>
            <p:cNvSpPr txBox="1"/>
            <p:nvPr/>
          </p:nvSpPr>
          <p:spPr>
            <a:xfrm>
              <a:off x="0" y="-28575"/>
              <a:ext cx="12255708" cy="750299"/>
            </a:xfrm>
            <a:prstGeom prst="rect">
              <a:avLst/>
            </a:prstGeom>
          </p:spPr>
          <p:txBody>
            <a:bodyPr lIns="0" tIns="0" rIns="0" bIns="0" rtlCol="0" anchor="t">
              <a:spAutoFit/>
            </a:bodyPr>
            <a:lstStyle/>
            <a:p>
              <a:pPr marL="0" lvl="0" indent="0">
                <a:lnSpc>
                  <a:spcPts val="4618"/>
                </a:lnSpc>
                <a:spcBef>
                  <a:spcPct val="0"/>
                </a:spcBef>
              </a:pPr>
              <a:r>
                <a:rPr lang="en-US" sz="3552" spc="-35">
                  <a:solidFill>
                    <a:srgbClr val="000000"/>
                  </a:solidFill>
                  <a:latin typeface="Inknut Antiqua Medium"/>
                </a:rPr>
                <a:t>WHAT IS IT?</a:t>
              </a:r>
            </a:p>
          </p:txBody>
        </p:sp>
        <p:sp>
          <p:nvSpPr>
            <p:cNvPr id="11" name="TextBox 11"/>
            <p:cNvSpPr txBox="1"/>
            <p:nvPr/>
          </p:nvSpPr>
          <p:spPr>
            <a:xfrm>
              <a:off x="0" y="874547"/>
              <a:ext cx="12255708" cy="10828923"/>
            </a:xfrm>
            <a:prstGeom prst="rect">
              <a:avLst/>
            </a:prstGeom>
          </p:spPr>
          <p:txBody>
            <a:bodyPr lIns="0" tIns="0" rIns="0" bIns="0" rtlCol="0" anchor="t">
              <a:spAutoFit/>
            </a:bodyPr>
            <a:lstStyle/>
            <a:p>
              <a:pPr algn="just">
                <a:lnSpc>
                  <a:spcPts val="5879"/>
                </a:lnSpc>
                <a:spcBef>
                  <a:spcPct val="0"/>
                </a:spcBef>
              </a:pPr>
              <a:r>
                <a:rPr lang="en-US" sz="4199">
                  <a:solidFill>
                    <a:srgbClr val="0048CD"/>
                  </a:solidFill>
                  <a:latin typeface="Muli Bold"/>
                </a:rPr>
                <a:t>Work Readiness Training helps students identify the various traits and expected skills that employers seek from most employees which include developing social skills, independent living, communication and interpersonal skills, financial literacy, orientation and mobility skills, job-seeking skills and employer expectations on punctuality and performance. </a:t>
              </a:r>
            </a:p>
          </p:txBody>
        </p:sp>
      </p:grpSp>
      <p:pic>
        <p:nvPicPr>
          <p:cNvPr id="12" name="Picture 12"/>
          <p:cNvPicPr>
            <a:picLocks noChangeAspect="1"/>
          </p:cNvPicPr>
          <p:nvPr/>
        </p:nvPicPr>
        <p:blipFill>
          <a:blip r:embed="rId4"/>
          <a:srcRect/>
          <a:stretch>
            <a:fillRect/>
          </a:stretch>
        </p:blipFill>
        <p:spPr>
          <a:xfrm>
            <a:off x="0" y="0"/>
            <a:ext cx="5921076" cy="5676832"/>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66421" y="1598885"/>
            <a:ext cx="3872076" cy="519741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14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56768" y="312647"/>
            <a:ext cx="2398391" cy="2230503"/>
          </a:xfrm>
          <a:prstGeom prst="rect">
            <a:avLst/>
          </a:prstGeom>
        </p:spPr>
      </p:pic>
      <p:grpSp>
        <p:nvGrpSpPr>
          <p:cNvPr id="3" name="Group 3"/>
          <p:cNvGrpSpPr/>
          <p:nvPr/>
        </p:nvGrpSpPr>
        <p:grpSpPr>
          <a:xfrm>
            <a:off x="7464182" y="670802"/>
            <a:ext cx="9795118" cy="9429404"/>
            <a:chOff x="0" y="0"/>
            <a:chExt cx="4442861" cy="4276981"/>
          </a:xfrm>
        </p:grpSpPr>
        <p:sp>
          <p:nvSpPr>
            <p:cNvPr id="4" name="Freeform 4"/>
            <p:cNvSpPr/>
            <p:nvPr/>
          </p:nvSpPr>
          <p:spPr>
            <a:xfrm>
              <a:off x="0" y="0"/>
              <a:ext cx="4442861" cy="4276981"/>
            </a:xfrm>
            <a:custGeom>
              <a:avLst/>
              <a:gdLst/>
              <a:ahLst/>
              <a:cxnLst/>
              <a:rect l="l" t="t" r="r" b="b"/>
              <a:pathLst>
                <a:path w="4442861" h="4276981">
                  <a:moveTo>
                    <a:pt x="4318401" y="4276980"/>
                  </a:moveTo>
                  <a:lnTo>
                    <a:pt x="124460" y="4276980"/>
                  </a:lnTo>
                  <a:cubicBezTo>
                    <a:pt x="55880" y="4276980"/>
                    <a:pt x="0" y="4221100"/>
                    <a:pt x="0" y="4152521"/>
                  </a:cubicBezTo>
                  <a:lnTo>
                    <a:pt x="0" y="124460"/>
                  </a:lnTo>
                  <a:cubicBezTo>
                    <a:pt x="0" y="55880"/>
                    <a:pt x="55880" y="0"/>
                    <a:pt x="124460" y="0"/>
                  </a:cubicBezTo>
                  <a:lnTo>
                    <a:pt x="4318401" y="0"/>
                  </a:lnTo>
                  <a:cubicBezTo>
                    <a:pt x="4386981" y="0"/>
                    <a:pt x="4442861" y="55880"/>
                    <a:pt x="4442861" y="124460"/>
                  </a:cubicBezTo>
                  <a:lnTo>
                    <a:pt x="4442861" y="4152521"/>
                  </a:lnTo>
                  <a:cubicBezTo>
                    <a:pt x="4442861" y="4221100"/>
                    <a:pt x="4386981" y="4276981"/>
                    <a:pt x="4318401" y="4276981"/>
                  </a:cubicBezTo>
                  <a:close/>
                </a:path>
              </a:pathLst>
            </a:custGeom>
            <a:solidFill>
              <a:srgbClr val="A6A6A6"/>
            </a:solidFill>
          </p:spPr>
        </p:sp>
      </p:grpSp>
      <p:grpSp>
        <p:nvGrpSpPr>
          <p:cNvPr id="5" name="Group 5"/>
          <p:cNvGrpSpPr/>
          <p:nvPr/>
        </p:nvGrpSpPr>
        <p:grpSpPr>
          <a:xfrm>
            <a:off x="7090096" y="670802"/>
            <a:ext cx="9889465" cy="9162310"/>
            <a:chOff x="0" y="0"/>
            <a:chExt cx="3829596" cy="3548012"/>
          </a:xfrm>
        </p:grpSpPr>
        <p:sp>
          <p:nvSpPr>
            <p:cNvPr id="6" name="Freeform 6"/>
            <p:cNvSpPr/>
            <p:nvPr/>
          </p:nvSpPr>
          <p:spPr>
            <a:xfrm>
              <a:off x="0" y="0"/>
              <a:ext cx="3829596" cy="3548013"/>
            </a:xfrm>
            <a:custGeom>
              <a:avLst/>
              <a:gdLst/>
              <a:ahLst/>
              <a:cxnLst/>
              <a:rect l="l" t="t" r="r" b="b"/>
              <a:pathLst>
                <a:path w="3829596" h="3548013">
                  <a:moveTo>
                    <a:pt x="3705135" y="3548012"/>
                  </a:moveTo>
                  <a:lnTo>
                    <a:pt x="124460" y="3548012"/>
                  </a:lnTo>
                  <a:cubicBezTo>
                    <a:pt x="55880" y="3548012"/>
                    <a:pt x="0" y="3492132"/>
                    <a:pt x="0" y="3423552"/>
                  </a:cubicBezTo>
                  <a:lnTo>
                    <a:pt x="0" y="124460"/>
                  </a:lnTo>
                  <a:cubicBezTo>
                    <a:pt x="0" y="55880"/>
                    <a:pt x="55880" y="0"/>
                    <a:pt x="124460" y="0"/>
                  </a:cubicBezTo>
                  <a:lnTo>
                    <a:pt x="3705135" y="0"/>
                  </a:lnTo>
                  <a:cubicBezTo>
                    <a:pt x="3773716" y="0"/>
                    <a:pt x="3829596" y="55880"/>
                    <a:pt x="3829596" y="124460"/>
                  </a:cubicBezTo>
                  <a:lnTo>
                    <a:pt x="3829596" y="3423552"/>
                  </a:lnTo>
                  <a:cubicBezTo>
                    <a:pt x="3829596" y="3492132"/>
                    <a:pt x="3773716" y="3548013"/>
                    <a:pt x="3705135" y="3548013"/>
                  </a:cubicBezTo>
                  <a:close/>
                </a:path>
              </a:pathLst>
            </a:custGeom>
            <a:solidFill>
              <a:srgbClr val="FFFFFF"/>
            </a:solidFill>
          </p:spPr>
        </p:sp>
      </p:grpSp>
      <p:sp>
        <p:nvSpPr>
          <p:cNvPr id="7" name="TextBox 7"/>
          <p:cNvSpPr txBox="1"/>
          <p:nvPr/>
        </p:nvSpPr>
        <p:spPr>
          <a:xfrm rot="-5400000">
            <a:off x="14497123" y="6294612"/>
            <a:ext cx="6668446" cy="408555"/>
          </a:xfrm>
          <a:prstGeom prst="rect">
            <a:avLst/>
          </a:prstGeom>
        </p:spPr>
        <p:txBody>
          <a:bodyPr lIns="0" tIns="0" rIns="0" bIns="0" rtlCol="0" anchor="t">
            <a:spAutoFit/>
          </a:bodyPr>
          <a:lstStyle/>
          <a:p>
            <a:pPr>
              <a:lnSpc>
                <a:spcPts val="3359"/>
              </a:lnSpc>
              <a:spcBef>
                <a:spcPct val="0"/>
              </a:spcBef>
            </a:pPr>
            <a:r>
              <a:rPr lang="en-US" sz="2400">
                <a:solidFill>
                  <a:srgbClr val="03027D"/>
                </a:solidFill>
                <a:latin typeface="Space Mono"/>
              </a:rPr>
              <a:t>TOGETHER WE CAN BUILD A FUTURE</a:t>
            </a:r>
          </a:p>
        </p:txBody>
      </p:sp>
      <p:grpSp>
        <p:nvGrpSpPr>
          <p:cNvPr id="8" name="Group 8"/>
          <p:cNvGrpSpPr/>
          <p:nvPr/>
        </p:nvGrpSpPr>
        <p:grpSpPr>
          <a:xfrm>
            <a:off x="7247612" y="743710"/>
            <a:ext cx="9408351" cy="8799579"/>
            <a:chOff x="0" y="0"/>
            <a:chExt cx="12544469" cy="11732773"/>
          </a:xfrm>
        </p:grpSpPr>
        <p:sp>
          <p:nvSpPr>
            <p:cNvPr id="9" name="TextBox 9"/>
            <p:cNvSpPr txBox="1"/>
            <p:nvPr/>
          </p:nvSpPr>
          <p:spPr>
            <a:xfrm>
              <a:off x="0" y="-28575"/>
              <a:ext cx="12544469" cy="1532183"/>
            </a:xfrm>
            <a:prstGeom prst="rect">
              <a:avLst/>
            </a:prstGeom>
          </p:spPr>
          <p:txBody>
            <a:bodyPr lIns="0" tIns="0" rIns="0" bIns="0" rtlCol="0" anchor="t">
              <a:spAutoFit/>
            </a:bodyPr>
            <a:lstStyle/>
            <a:p>
              <a:pPr marL="0" lvl="0" indent="0">
                <a:lnSpc>
                  <a:spcPts val="4618"/>
                </a:lnSpc>
                <a:spcBef>
                  <a:spcPct val="0"/>
                </a:spcBef>
              </a:pPr>
              <a:r>
                <a:rPr lang="en-US" sz="3552" spc="-35">
                  <a:solidFill>
                    <a:srgbClr val="000000"/>
                  </a:solidFill>
                  <a:latin typeface="Inknut Antiqua Medium"/>
                </a:rPr>
                <a:t>SPECIFIC SOCIAL AND INTERPERSONAL SKILLS</a:t>
              </a:r>
            </a:p>
          </p:txBody>
        </p:sp>
        <p:sp>
          <p:nvSpPr>
            <p:cNvPr id="10" name="TextBox 10"/>
            <p:cNvSpPr txBox="1"/>
            <p:nvPr/>
          </p:nvSpPr>
          <p:spPr>
            <a:xfrm>
              <a:off x="0" y="1685006"/>
              <a:ext cx="12544469" cy="10047766"/>
            </a:xfrm>
            <a:prstGeom prst="rect">
              <a:avLst/>
            </a:prstGeom>
          </p:spPr>
          <p:txBody>
            <a:bodyPr lIns="0" tIns="0" rIns="0" bIns="0" rtlCol="0" anchor="t">
              <a:spAutoFit/>
            </a:bodyPr>
            <a:lstStyle/>
            <a:p>
              <a:pPr marL="614288" lvl="1" indent="-307144" algn="just">
                <a:lnSpc>
                  <a:spcPts val="3983"/>
                </a:lnSpc>
                <a:buFont typeface="Arial"/>
                <a:buChar char="•"/>
              </a:pPr>
              <a:r>
                <a:rPr lang="en-US" sz="2845">
                  <a:solidFill>
                    <a:srgbClr val="0048CD"/>
                  </a:solidFill>
                  <a:latin typeface="Muli Bold"/>
                </a:rPr>
                <a:t>Communication</a:t>
              </a:r>
            </a:p>
            <a:p>
              <a:pPr marL="614288" lvl="1" indent="-307144" algn="just">
                <a:lnSpc>
                  <a:spcPts val="3983"/>
                </a:lnSpc>
                <a:buFont typeface="Arial"/>
                <a:buChar char="•"/>
              </a:pPr>
              <a:r>
                <a:rPr lang="en-US" sz="2845">
                  <a:solidFill>
                    <a:srgbClr val="0048CD"/>
                  </a:solidFill>
                  <a:latin typeface="Muli Bold"/>
                </a:rPr>
                <a:t>Positive Attitude</a:t>
              </a:r>
            </a:p>
            <a:p>
              <a:pPr marL="614288" lvl="1" indent="-307144" algn="just">
                <a:lnSpc>
                  <a:spcPts val="3983"/>
                </a:lnSpc>
                <a:buFont typeface="Arial"/>
                <a:buChar char="•"/>
              </a:pPr>
              <a:r>
                <a:rPr lang="en-US" sz="2845">
                  <a:solidFill>
                    <a:srgbClr val="0048CD"/>
                  </a:solidFill>
                  <a:latin typeface="Muli Bold"/>
                </a:rPr>
                <a:t>Teamwork</a:t>
              </a:r>
            </a:p>
            <a:p>
              <a:pPr marL="614288" lvl="1" indent="-307144" algn="just">
                <a:lnSpc>
                  <a:spcPts val="3983"/>
                </a:lnSpc>
                <a:buFont typeface="Arial"/>
                <a:buChar char="•"/>
              </a:pPr>
              <a:r>
                <a:rPr lang="en-US" sz="2845">
                  <a:solidFill>
                    <a:srgbClr val="0048CD"/>
                  </a:solidFill>
                  <a:latin typeface="Muli Bold"/>
                </a:rPr>
                <a:t>Problem Solving</a:t>
              </a:r>
            </a:p>
            <a:p>
              <a:pPr marL="614288" lvl="1" indent="-307144" algn="just">
                <a:lnSpc>
                  <a:spcPts val="3983"/>
                </a:lnSpc>
                <a:buFont typeface="Arial"/>
                <a:buChar char="•"/>
              </a:pPr>
              <a:r>
                <a:rPr lang="en-US" sz="2845">
                  <a:solidFill>
                    <a:srgbClr val="0048CD"/>
                  </a:solidFill>
                  <a:latin typeface="Muli Bold"/>
                </a:rPr>
                <a:t>Talking and Writing</a:t>
              </a:r>
            </a:p>
            <a:p>
              <a:pPr marL="614288" lvl="1" indent="-307144" algn="just">
                <a:lnSpc>
                  <a:spcPts val="3983"/>
                </a:lnSpc>
                <a:buFont typeface="Arial"/>
                <a:buChar char="•"/>
              </a:pPr>
              <a:r>
                <a:rPr lang="en-US" sz="2845">
                  <a:solidFill>
                    <a:srgbClr val="0048CD"/>
                  </a:solidFill>
                  <a:latin typeface="Muli Bold"/>
                </a:rPr>
                <a:t>Cooperation</a:t>
              </a:r>
            </a:p>
            <a:p>
              <a:pPr marL="614288" lvl="1" indent="-307144" algn="just">
                <a:lnSpc>
                  <a:spcPts val="3983"/>
                </a:lnSpc>
                <a:buFont typeface="Arial"/>
                <a:buChar char="•"/>
              </a:pPr>
              <a:r>
                <a:rPr lang="en-US" sz="2845">
                  <a:solidFill>
                    <a:srgbClr val="0048CD"/>
                  </a:solidFill>
                  <a:latin typeface="Muli Bold"/>
                </a:rPr>
                <a:t>Active Listening</a:t>
              </a:r>
            </a:p>
            <a:p>
              <a:pPr marL="614288" lvl="1" indent="-307144" algn="just">
                <a:lnSpc>
                  <a:spcPts val="3983"/>
                </a:lnSpc>
                <a:buFont typeface="Arial"/>
                <a:buChar char="•"/>
              </a:pPr>
              <a:r>
                <a:rPr lang="en-US" sz="2845">
                  <a:solidFill>
                    <a:srgbClr val="0048CD"/>
                  </a:solidFill>
                  <a:latin typeface="Muli Bold"/>
                </a:rPr>
                <a:t>Decision Making</a:t>
              </a:r>
            </a:p>
            <a:p>
              <a:pPr marL="614288" lvl="1" indent="-307144" algn="just">
                <a:lnSpc>
                  <a:spcPts val="3983"/>
                </a:lnSpc>
                <a:buFont typeface="Arial"/>
                <a:buChar char="•"/>
              </a:pPr>
              <a:r>
                <a:rPr lang="en-US" sz="2845">
                  <a:solidFill>
                    <a:srgbClr val="0048CD"/>
                  </a:solidFill>
                  <a:latin typeface="Muli Bold"/>
                </a:rPr>
                <a:t>Conflict Resolution</a:t>
              </a:r>
            </a:p>
            <a:p>
              <a:pPr marL="614288" lvl="1" indent="-307144" algn="just">
                <a:lnSpc>
                  <a:spcPts val="3983"/>
                </a:lnSpc>
                <a:buFont typeface="Arial"/>
                <a:buChar char="•"/>
              </a:pPr>
              <a:r>
                <a:rPr lang="en-US" sz="2845">
                  <a:solidFill>
                    <a:srgbClr val="0048CD"/>
                  </a:solidFill>
                  <a:latin typeface="Muli Bold"/>
                </a:rPr>
                <a:t>Body Language</a:t>
              </a:r>
            </a:p>
            <a:p>
              <a:pPr marL="614288" lvl="1" indent="-307144" algn="just">
                <a:lnSpc>
                  <a:spcPts val="3983"/>
                </a:lnSpc>
                <a:buFont typeface="Arial"/>
                <a:buChar char="•"/>
              </a:pPr>
              <a:r>
                <a:rPr lang="en-US" sz="2845">
                  <a:solidFill>
                    <a:srgbClr val="0048CD"/>
                  </a:solidFill>
                  <a:latin typeface="Muli Bold"/>
                </a:rPr>
                <a:t>Empathy</a:t>
              </a:r>
            </a:p>
            <a:p>
              <a:pPr marL="614288" lvl="1" indent="-307144" algn="just">
                <a:lnSpc>
                  <a:spcPts val="3983"/>
                </a:lnSpc>
                <a:buFont typeface="Arial"/>
                <a:buChar char="•"/>
              </a:pPr>
              <a:r>
                <a:rPr lang="en-US" sz="2845">
                  <a:solidFill>
                    <a:srgbClr val="0048CD"/>
                  </a:solidFill>
                  <a:latin typeface="Muli Bold"/>
                </a:rPr>
                <a:t>Professionalism</a:t>
              </a:r>
            </a:p>
            <a:p>
              <a:pPr marL="614288" lvl="1" indent="-307144" algn="just">
                <a:lnSpc>
                  <a:spcPts val="3983"/>
                </a:lnSpc>
                <a:buFont typeface="Arial"/>
                <a:buChar char="•"/>
              </a:pPr>
              <a:r>
                <a:rPr lang="en-US" sz="2845">
                  <a:solidFill>
                    <a:srgbClr val="0048CD"/>
                  </a:solidFill>
                  <a:latin typeface="Muli Bold"/>
                </a:rPr>
                <a:t>Good Manners</a:t>
              </a:r>
            </a:p>
            <a:p>
              <a:pPr marL="614288" lvl="1" indent="-307144" algn="just">
                <a:lnSpc>
                  <a:spcPts val="3983"/>
                </a:lnSpc>
                <a:buFont typeface="Arial"/>
                <a:buChar char="•"/>
              </a:pPr>
              <a:r>
                <a:rPr lang="en-US" sz="2845">
                  <a:solidFill>
                    <a:srgbClr val="0048CD"/>
                  </a:solidFill>
                  <a:latin typeface="Muli Bold"/>
                </a:rPr>
                <a:t>Supporting Colleagues</a:t>
              </a:r>
            </a:p>
            <a:p>
              <a:pPr marL="614288" lvl="1" indent="-307144" algn="just">
                <a:lnSpc>
                  <a:spcPts val="3983"/>
                </a:lnSpc>
                <a:buFont typeface="Arial"/>
                <a:buChar char="•"/>
              </a:pPr>
              <a:r>
                <a:rPr lang="en-US" sz="2845">
                  <a:solidFill>
                    <a:srgbClr val="0048CD"/>
                  </a:solidFill>
                  <a:latin typeface="Muli Bold"/>
                </a:rPr>
                <a:t>Respectful</a:t>
              </a:r>
            </a:p>
          </p:txBody>
        </p:sp>
      </p:grpSp>
      <p:pic>
        <p:nvPicPr>
          <p:cNvPr id="11" name="Picture 11"/>
          <p:cNvPicPr>
            <a:picLocks noChangeAspect="1"/>
          </p:cNvPicPr>
          <p:nvPr/>
        </p:nvPicPr>
        <p:blipFill>
          <a:blip r:embed="rId4"/>
          <a:srcRect/>
          <a:stretch>
            <a:fillRect/>
          </a:stretch>
        </p:blipFill>
        <p:spPr>
          <a:xfrm>
            <a:off x="0" y="0"/>
            <a:ext cx="5921076" cy="5676832"/>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66421" y="1598885"/>
            <a:ext cx="3872076" cy="5197418"/>
          </a:xfrm>
          <a:prstGeom prst="rect">
            <a:avLst/>
          </a:prstGeom>
        </p:spPr>
      </p:pic>
      <p:sp>
        <p:nvSpPr>
          <p:cNvPr id="13" name="TextBox 13"/>
          <p:cNvSpPr txBox="1"/>
          <p:nvPr/>
        </p:nvSpPr>
        <p:spPr>
          <a:xfrm>
            <a:off x="468718" y="6853453"/>
            <a:ext cx="6469779" cy="3246753"/>
          </a:xfrm>
          <a:prstGeom prst="rect">
            <a:avLst/>
          </a:prstGeom>
        </p:spPr>
        <p:txBody>
          <a:bodyPr lIns="0" tIns="0" rIns="0" bIns="0" rtlCol="0" anchor="t">
            <a:spAutoFit/>
          </a:bodyPr>
          <a:lstStyle/>
          <a:p>
            <a:pPr algn="r">
              <a:lnSpc>
                <a:spcPts val="6489"/>
              </a:lnSpc>
            </a:pPr>
            <a:r>
              <a:rPr lang="en-US" sz="5899" spc="-58">
                <a:solidFill>
                  <a:srgbClr val="03027D"/>
                </a:solidFill>
                <a:latin typeface="Muli Bold"/>
              </a:rPr>
              <a:t>WORKPLACE</a:t>
            </a:r>
          </a:p>
          <a:p>
            <a:pPr algn="r">
              <a:lnSpc>
                <a:spcPts val="7369"/>
              </a:lnSpc>
            </a:pPr>
            <a:r>
              <a:rPr lang="en-US" sz="6699" spc="-66">
                <a:solidFill>
                  <a:srgbClr val="03027D"/>
                </a:solidFill>
                <a:latin typeface="Muli Bold"/>
              </a:rPr>
              <a:t>READINESS</a:t>
            </a:r>
          </a:p>
          <a:p>
            <a:pPr algn="r">
              <a:lnSpc>
                <a:spcPts val="11439"/>
              </a:lnSpc>
            </a:pPr>
            <a:r>
              <a:rPr lang="en-US" sz="10399" spc="-103">
                <a:solidFill>
                  <a:srgbClr val="03027D"/>
                </a:solidFill>
                <a:latin typeface="Muli Bold"/>
              </a:rPr>
              <a:t>TRAINING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E3B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56768" y="312647"/>
            <a:ext cx="2398391" cy="2230503"/>
          </a:xfrm>
          <a:prstGeom prst="rect">
            <a:avLst/>
          </a:prstGeom>
        </p:spPr>
      </p:pic>
      <p:grpSp>
        <p:nvGrpSpPr>
          <p:cNvPr id="3" name="Group 3"/>
          <p:cNvGrpSpPr/>
          <p:nvPr/>
        </p:nvGrpSpPr>
        <p:grpSpPr>
          <a:xfrm>
            <a:off x="7464182" y="670802"/>
            <a:ext cx="9795118" cy="9429404"/>
            <a:chOff x="0" y="0"/>
            <a:chExt cx="4442861" cy="4276981"/>
          </a:xfrm>
        </p:grpSpPr>
        <p:sp>
          <p:nvSpPr>
            <p:cNvPr id="4" name="Freeform 4"/>
            <p:cNvSpPr/>
            <p:nvPr/>
          </p:nvSpPr>
          <p:spPr>
            <a:xfrm>
              <a:off x="0" y="0"/>
              <a:ext cx="4442861" cy="4276981"/>
            </a:xfrm>
            <a:custGeom>
              <a:avLst/>
              <a:gdLst/>
              <a:ahLst/>
              <a:cxnLst/>
              <a:rect l="l" t="t" r="r" b="b"/>
              <a:pathLst>
                <a:path w="4442861" h="4276981">
                  <a:moveTo>
                    <a:pt x="4318401" y="4276980"/>
                  </a:moveTo>
                  <a:lnTo>
                    <a:pt x="124460" y="4276980"/>
                  </a:lnTo>
                  <a:cubicBezTo>
                    <a:pt x="55880" y="4276980"/>
                    <a:pt x="0" y="4221100"/>
                    <a:pt x="0" y="4152521"/>
                  </a:cubicBezTo>
                  <a:lnTo>
                    <a:pt x="0" y="124460"/>
                  </a:lnTo>
                  <a:cubicBezTo>
                    <a:pt x="0" y="55880"/>
                    <a:pt x="55880" y="0"/>
                    <a:pt x="124460" y="0"/>
                  </a:cubicBezTo>
                  <a:lnTo>
                    <a:pt x="4318401" y="0"/>
                  </a:lnTo>
                  <a:cubicBezTo>
                    <a:pt x="4386981" y="0"/>
                    <a:pt x="4442861" y="55880"/>
                    <a:pt x="4442861" y="124460"/>
                  </a:cubicBezTo>
                  <a:lnTo>
                    <a:pt x="4442861" y="4152521"/>
                  </a:lnTo>
                  <a:cubicBezTo>
                    <a:pt x="4442861" y="4221100"/>
                    <a:pt x="4386981" y="4276981"/>
                    <a:pt x="4318401" y="4276981"/>
                  </a:cubicBezTo>
                  <a:close/>
                </a:path>
              </a:pathLst>
            </a:custGeom>
            <a:solidFill>
              <a:srgbClr val="A6A6A6"/>
            </a:solidFill>
          </p:spPr>
        </p:sp>
      </p:grpSp>
      <p:grpSp>
        <p:nvGrpSpPr>
          <p:cNvPr id="5" name="Group 5"/>
          <p:cNvGrpSpPr/>
          <p:nvPr/>
        </p:nvGrpSpPr>
        <p:grpSpPr>
          <a:xfrm>
            <a:off x="7090096" y="670802"/>
            <a:ext cx="9889465" cy="9162310"/>
            <a:chOff x="0" y="0"/>
            <a:chExt cx="3829596" cy="3548012"/>
          </a:xfrm>
        </p:grpSpPr>
        <p:sp>
          <p:nvSpPr>
            <p:cNvPr id="6" name="Freeform 6"/>
            <p:cNvSpPr/>
            <p:nvPr/>
          </p:nvSpPr>
          <p:spPr>
            <a:xfrm>
              <a:off x="0" y="0"/>
              <a:ext cx="3829596" cy="3548013"/>
            </a:xfrm>
            <a:custGeom>
              <a:avLst/>
              <a:gdLst/>
              <a:ahLst/>
              <a:cxnLst/>
              <a:rect l="l" t="t" r="r" b="b"/>
              <a:pathLst>
                <a:path w="3829596" h="3548013">
                  <a:moveTo>
                    <a:pt x="3705135" y="3548012"/>
                  </a:moveTo>
                  <a:lnTo>
                    <a:pt x="124460" y="3548012"/>
                  </a:lnTo>
                  <a:cubicBezTo>
                    <a:pt x="55880" y="3548012"/>
                    <a:pt x="0" y="3492132"/>
                    <a:pt x="0" y="3423552"/>
                  </a:cubicBezTo>
                  <a:lnTo>
                    <a:pt x="0" y="124460"/>
                  </a:lnTo>
                  <a:cubicBezTo>
                    <a:pt x="0" y="55880"/>
                    <a:pt x="55880" y="0"/>
                    <a:pt x="124460" y="0"/>
                  </a:cubicBezTo>
                  <a:lnTo>
                    <a:pt x="3705135" y="0"/>
                  </a:lnTo>
                  <a:cubicBezTo>
                    <a:pt x="3773716" y="0"/>
                    <a:pt x="3829596" y="55880"/>
                    <a:pt x="3829596" y="124460"/>
                  </a:cubicBezTo>
                  <a:lnTo>
                    <a:pt x="3829596" y="3423552"/>
                  </a:lnTo>
                  <a:cubicBezTo>
                    <a:pt x="3829596" y="3492132"/>
                    <a:pt x="3773716" y="3548013"/>
                    <a:pt x="3705135" y="3548013"/>
                  </a:cubicBezTo>
                  <a:close/>
                </a:path>
              </a:pathLst>
            </a:custGeom>
            <a:solidFill>
              <a:srgbClr val="FFFFFF"/>
            </a:solidFill>
          </p:spPr>
        </p:sp>
      </p:grpSp>
      <p:sp>
        <p:nvSpPr>
          <p:cNvPr id="7" name="TextBox 7"/>
          <p:cNvSpPr txBox="1"/>
          <p:nvPr/>
        </p:nvSpPr>
        <p:spPr>
          <a:xfrm>
            <a:off x="490375" y="8167191"/>
            <a:ext cx="6469779" cy="1665810"/>
          </a:xfrm>
          <a:prstGeom prst="rect">
            <a:avLst/>
          </a:prstGeom>
        </p:spPr>
        <p:txBody>
          <a:bodyPr lIns="0" tIns="0" rIns="0" bIns="0" rtlCol="0" anchor="t">
            <a:spAutoFit/>
          </a:bodyPr>
          <a:lstStyle/>
          <a:p>
            <a:pPr algn="r">
              <a:lnSpc>
                <a:spcPts val="6489"/>
              </a:lnSpc>
            </a:pPr>
            <a:r>
              <a:rPr lang="en-US" sz="5899" spc="-58">
                <a:solidFill>
                  <a:srgbClr val="FFD147"/>
                </a:solidFill>
                <a:latin typeface="Muli Bold"/>
              </a:rPr>
              <a:t>INSTRUCTION ON</a:t>
            </a:r>
          </a:p>
          <a:p>
            <a:pPr algn="r">
              <a:lnSpc>
                <a:spcPts val="6544"/>
              </a:lnSpc>
            </a:pPr>
            <a:r>
              <a:rPr lang="en-US" sz="5949" spc="-59">
                <a:solidFill>
                  <a:srgbClr val="FFD147"/>
                </a:solidFill>
                <a:latin typeface="Muli Bold"/>
              </a:rPr>
              <a:t>SELF-ADVOCACY</a:t>
            </a:r>
          </a:p>
        </p:txBody>
      </p:sp>
      <p:sp>
        <p:nvSpPr>
          <p:cNvPr id="8" name="TextBox 8"/>
          <p:cNvSpPr txBox="1"/>
          <p:nvPr/>
        </p:nvSpPr>
        <p:spPr>
          <a:xfrm rot="-5400000">
            <a:off x="14498592" y="6296082"/>
            <a:ext cx="6668446" cy="405616"/>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Space Mono"/>
              </a:rPr>
              <a:t>TOGETHER WE CAN BUILD A FUTURE</a:t>
            </a:r>
          </a:p>
        </p:txBody>
      </p:sp>
      <p:grpSp>
        <p:nvGrpSpPr>
          <p:cNvPr id="9" name="Group 9"/>
          <p:cNvGrpSpPr/>
          <p:nvPr/>
        </p:nvGrpSpPr>
        <p:grpSpPr>
          <a:xfrm>
            <a:off x="7438938" y="909281"/>
            <a:ext cx="9191781" cy="8468437"/>
            <a:chOff x="0" y="0"/>
            <a:chExt cx="12255708" cy="11291249"/>
          </a:xfrm>
        </p:grpSpPr>
        <p:sp>
          <p:nvSpPr>
            <p:cNvPr id="10" name="TextBox 10"/>
            <p:cNvSpPr txBox="1"/>
            <p:nvPr/>
          </p:nvSpPr>
          <p:spPr>
            <a:xfrm>
              <a:off x="0" y="-28575"/>
              <a:ext cx="12255708" cy="750299"/>
            </a:xfrm>
            <a:prstGeom prst="rect">
              <a:avLst/>
            </a:prstGeom>
          </p:spPr>
          <p:txBody>
            <a:bodyPr lIns="0" tIns="0" rIns="0" bIns="0" rtlCol="0" anchor="t">
              <a:spAutoFit/>
            </a:bodyPr>
            <a:lstStyle/>
            <a:p>
              <a:pPr marL="0" lvl="0" indent="0">
                <a:lnSpc>
                  <a:spcPts val="4618"/>
                </a:lnSpc>
                <a:spcBef>
                  <a:spcPct val="0"/>
                </a:spcBef>
              </a:pPr>
              <a:r>
                <a:rPr lang="en-US" sz="3552" spc="-35">
                  <a:solidFill>
                    <a:srgbClr val="000000"/>
                  </a:solidFill>
                  <a:latin typeface="Inknut Antiqua Medium"/>
                </a:rPr>
                <a:t>WHAT IS IT?</a:t>
              </a:r>
            </a:p>
          </p:txBody>
        </p:sp>
        <p:sp>
          <p:nvSpPr>
            <p:cNvPr id="11" name="TextBox 11"/>
            <p:cNvSpPr txBox="1"/>
            <p:nvPr/>
          </p:nvSpPr>
          <p:spPr>
            <a:xfrm>
              <a:off x="0" y="874547"/>
              <a:ext cx="12255708" cy="10416702"/>
            </a:xfrm>
            <a:prstGeom prst="rect">
              <a:avLst/>
            </a:prstGeom>
          </p:spPr>
          <p:txBody>
            <a:bodyPr lIns="0" tIns="0" rIns="0" bIns="0" rtlCol="0" anchor="t">
              <a:spAutoFit/>
            </a:bodyPr>
            <a:lstStyle/>
            <a:p>
              <a:pPr algn="just">
                <a:lnSpc>
                  <a:spcPts val="5663"/>
                </a:lnSpc>
                <a:spcBef>
                  <a:spcPct val="0"/>
                </a:spcBef>
              </a:pPr>
              <a:r>
                <a:rPr lang="en-US" sz="4045">
                  <a:solidFill>
                    <a:srgbClr val="0048CD"/>
                  </a:solidFill>
                  <a:latin typeface="Muli Bold"/>
                </a:rPr>
                <a:t>Instruction on Self-Advocacy refers to an individual's ability to effectively communicate, convey, negotiate or assert his/her own interest and/or desires. This means the SELF-DETERMINATION that individuals with disabilities have the freedom to plan their own lives, pursue their own goals, and experience the same opportunities as other people within the community. </a:t>
              </a:r>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6412" y="1167344"/>
            <a:ext cx="6573742" cy="6376530"/>
          </a:xfrm>
          <a:prstGeom prst="rect">
            <a:avLst/>
          </a:prstGeom>
        </p:spPr>
      </p:pic>
      <p:pic>
        <p:nvPicPr>
          <p:cNvPr id="13" name="Picture 13"/>
          <p:cNvPicPr>
            <a:picLocks noChangeAspect="1"/>
          </p:cNvPicPr>
          <p:nvPr/>
        </p:nvPicPr>
        <p:blipFill>
          <a:blip r:embed="rId6"/>
          <a:srcRect/>
          <a:stretch>
            <a:fillRect/>
          </a:stretch>
        </p:blipFill>
        <p:spPr>
          <a:xfrm>
            <a:off x="3157289" y="3226959"/>
            <a:ext cx="2354419" cy="225729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E3B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56768" y="312647"/>
            <a:ext cx="2398391" cy="2230503"/>
          </a:xfrm>
          <a:prstGeom prst="rect">
            <a:avLst/>
          </a:prstGeom>
        </p:spPr>
      </p:pic>
      <p:grpSp>
        <p:nvGrpSpPr>
          <p:cNvPr id="3" name="Group 3"/>
          <p:cNvGrpSpPr/>
          <p:nvPr/>
        </p:nvGrpSpPr>
        <p:grpSpPr>
          <a:xfrm>
            <a:off x="7464182" y="670802"/>
            <a:ext cx="9795118" cy="9429404"/>
            <a:chOff x="0" y="0"/>
            <a:chExt cx="4442861" cy="4276981"/>
          </a:xfrm>
        </p:grpSpPr>
        <p:sp>
          <p:nvSpPr>
            <p:cNvPr id="4" name="Freeform 4"/>
            <p:cNvSpPr/>
            <p:nvPr/>
          </p:nvSpPr>
          <p:spPr>
            <a:xfrm>
              <a:off x="0" y="0"/>
              <a:ext cx="4442861" cy="4276981"/>
            </a:xfrm>
            <a:custGeom>
              <a:avLst/>
              <a:gdLst/>
              <a:ahLst/>
              <a:cxnLst/>
              <a:rect l="l" t="t" r="r" b="b"/>
              <a:pathLst>
                <a:path w="4442861" h="4276981">
                  <a:moveTo>
                    <a:pt x="4318401" y="4276980"/>
                  </a:moveTo>
                  <a:lnTo>
                    <a:pt x="124460" y="4276980"/>
                  </a:lnTo>
                  <a:cubicBezTo>
                    <a:pt x="55880" y="4276980"/>
                    <a:pt x="0" y="4221100"/>
                    <a:pt x="0" y="4152521"/>
                  </a:cubicBezTo>
                  <a:lnTo>
                    <a:pt x="0" y="124460"/>
                  </a:lnTo>
                  <a:cubicBezTo>
                    <a:pt x="0" y="55880"/>
                    <a:pt x="55880" y="0"/>
                    <a:pt x="124460" y="0"/>
                  </a:cubicBezTo>
                  <a:lnTo>
                    <a:pt x="4318401" y="0"/>
                  </a:lnTo>
                  <a:cubicBezTo>
                    <a:pt x="4386981" y="0"/>
                    <a:pt x="4442861" y="55880"/>
                    <a:pt x="4442861" y="124460"/>
                  </a:cubicBezTo>
                  <a:lnTo>
                    <a:pt x="4442861" y="4152521"/>
                  </a:lnTo>
                  <a:cubicBezTo>
                    <a:pt x="4442861" y="4221100"/>
                    <a:pt x="4386981" y="4276981"/>
                    <a:pt x="4318401" y="4276981"/>
                  </a:cubicBezTo>
                  <a:close/>
                </a:path>
              </a:pathLst>
            </a:custGeom>
            <a:solidFill>
              <a:srgbClr val="A6A6A6"/>
            </a:solidFill>
          </p:spPr>
        </p:sp>
      </p:grpSp>
      <p:grpSp>
        <p:nvGrpSpPr>
          <p:cNvPr id="5" name="Group 5"/>
          <p:cNvGrpSpPr/>
          <p:nvPr/>
        </p:nvGrpSpPr>
        <p:grpSpPr>
          <a:xfrm>
            <a:off x="7090096" y="670802"/>
            <a:ext cx="9889465" cy="9162310"/>
            <a:chOff x="0" y="0"/>
            <a:chExt cx="3829596" cy="3548012"/>
          </a:xfrm>
        </p:grpSpPr>
        <p:sp>
          <p:nvSpPr>
            <p:cNvPr id="6" name="Freeform 6"/>
            <p:cNvSpPr/>
            <p:nvPr/>
          </p:nvSpPr>
          <p:spPr>
            <a:xfrm>
              <a:off x="0" y="0"/>
              <a:ext cx="3829596" cy="3548013"/>
            </a:xfrm>
            <a:custGeom>
              <a:avLst/>
              <a:gdLst/>
              <a:ahLst/>
              <a:cxnLst/>
              <a:rect l="l" t="t" r="r" b="b"/>
              <a:pathLst>
                <a:path w="3829596" h="3548013">
                  <a:moveTo>
                    <a:pt x="3705135" y="3548012"/>
                  </a:moveTo>
                  <a:lnTo>
                    <a:pt x="124460" y="3548012"/>
                  </a:lnTo>
                  <a:cubicBezTo>
                    <a:pt x="55880" y="3548012"/>
                    <a:pt x="0" y="3492132"/>
                    <a:pt x="0" y="3423552"/>
                  </a:cubicBezTo>
                  <a:lnTo>
                    <a:pt x="0" y="124460"/>
                  </a:lnTo>
                  <a:cubicBezTo>
                    <a:pt x="0" y="55880"/>
                    <a:pt x="55880" y="0"/>
                    <a:pt x="124460" y="0"/>
                  </a:cubicBezTo>
                  <a:lnTo>
                    <a:pt x="3705135" y="0"/>
                  </a:lnTo>
                  <a:cubicBezTo>
                    <a:pt x="3773716" y="0"/>
                    <a:pt x="3829596" y="55880"/>
                    <a:pt x="3829596" y="124460"/>
                  </a:cubicBezTo>
                  <a:lnTo>
                    <a:pt x="3829596" y="3423552"/>
                  </a:lnTo>
                  <a:cubicBezTo>
                    <a:pt x="3829596" y="3492132"/>
                    <a:pt x="3773716" y="3548013"/>
                    <a:pt x="3705135" y="3548013"/>
                  </a:cubicBezTo>
                  <a:close/>
                </a:path>
              </a:pathLst>
            </a:custGeom>
            <a:solidFill>
              <a:srgbClr val="FFFFFF"/>
            </a:solidFill>
          </p:spPr>
        </p:sp>
      </p:grpSp>
      <p:sp>
        <p:nvSpPr>
          <p:cNvPr id="7" name="TextBox 7"/>
          <p:cNvSpPr txBox="1"/>
          <p:nvPr/>
        </p:nvSpPr>
        <p:spPr>
          <a:xfrm rot="-5400000">
            <a:off x="14498592" y="6296082"/>
            <a:ext cx="6668446" cy="405616"/>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Space Mono"/>
              </a:rPr>
              <a:t>TOGETHER WE CAN BUILD A FUTURE</a:t>
            </a:r>
          </a:p>
        </p:txBody>
      </p:sp>
      <p:grpSp>
        <p:nvGrpSpPr>
          <p:cNvPr id="8" name="Group 8"/>
          <p:cNvGrpSpPr/>
          <p:nvPr/>
        </p:nvGrpSpPr>
        <p:grpSpPr>
          <a:xfrm>
            <a:off x="7247612" y="997441"/>
            <a:ext cx="9408351" cy="4679391"/>
            <a:chOff x="0" y="0"/>
            <a:chExt cx="12544469" cy="6239188"/>
          </a:xfrm>
        </p:grpSpPr>
        <p:sp>
          <p:nvSpPr>
            <p:cNvPr id="9" name="TextBox 9"/>
            <p:cNvSpPr txBox="1"/>
            <p:nvPr/>
          </p:nvSpPr>
          <p:spPr>
            <a:xfrm>
              <a:off x="0" y="-28575"/>
              <a:ext cx="12544469" cy="750299"/>
            </a:xfrm>
            <a:prstGeom prst="rect">
              <a:avLst/>
            </a:prstGeom>
          </p:spPr>
          <p:txBody>
            <a:bodyPr lIns="0" tIns="0" rIns="0" bIns="0" rtlCol="0" anchor="t">
              <a:spAutoFit/>
            </a:bodyPr>
            <a:lstStyle/>
            <a:p>
              <a:pPr marL="0" lvl="0" indent="0">
                <a:lnSpc>
                  <a:spcPts val="4618"/>
                </a:lnSpc>
                <a:spcBef>
                  <a:spcPct val="0"/>
                </a:spcBef>
              </a:pPr>
              <a:r>
                <a:rPr lang="en-US" sz="3552" spc="-35">
                  <a:solidFill>
                    <a:srgbClr val="000000"/>
                  </a:solidFill>
                  <a:latin typeface="Inknut Antiqua Medium"/>
                </a:rPr>
                <a:t>SELF-ADVOCACY SKILLS</a:t>
              </a:r>
            </a:p>
          </p:txBody>
        </p:sp>
        <p:sp>
          <p:nvSpPr>
            <p:cNvPr id="10" name="TextBox 10"/>
            <p:cNvSpPr txBox="1"/>
            <p:nvPr/>
          </p:nvSpPr>
          <p:spPr>
            <a:xfrm>
              <a:off x="0" y="903122"/>
              <a:ext cx="12544469" cy="5336066"/>
            </a:xfrm>
            <a:prstGeom prst="rect">
              <a:avLst/>
            </a:prstGeom>
          </p:spPr>
          <p:txBody>
            <a:bodyPr lIns="0" tIns="0" rIns="0" bIns="0" rtlCol="0" anchor="t">
              <a:spAutoFit/>
            </a:bodyPr>
            <a:lstStyle/>
            <a:p>
              <a:pPr marL="614288" lvl="1" indent="-307144" algn="just">
                <a:lnSpc>
                  <a:spcPts val="3983"/>
                </a:lnSpc>
                <a:buFont typeface="Arial"/>
                <a:buChar char="•"/>
              </a:pPr>
              <a:r>
                <a:rPr lang="en-US" sz="2845">
                  <a:solidFill>
                    <a:srgbClr val="0048CD"/>
                  </a:solidFill>
                  <a:latin typeface="Muli Bold"/>
                </a:rPr>
                <a:t>Self-awareness and Self-determination</a:t>
              </a:r>
            </a:p>
            <a:p>
              <a:pPr marL="614288" lvl="1" indent="-307144" algn="just">
                <a:lnSpc>
                  <a:spcPts val="3983"/>
                </a:lnSpc>
                <a:buFont typeface="Arial"/>
                <a:buChar char="•"/>
              </a:pPr>
              <a:r>
                <a:rPr lang="en-US" sz="2845">
                  <a:solidFill>
                    <a:srgbClr val="0048CD"/>
                  </a:solidFill>
                  <a:latin typeface="Muli Bold"/>
                </a:rPr>
                <a:t>Having an understanding of one's disability</a:t>
              </a:r>
            </a:p>
            <a:p>
              <a:pPr marL="614288" lvl="1" indent="-307144" algn="just">
                <a:lnSpc>
                  <a:spcPts val="3983"/>
                </a:lnSpc>
                <a:buFont typeface="Arial"/>
                <a:buChar char="•"/>
              </a:pPr>
              <a:r>
                <a:rPr lang="en-US" sz="2845">
                  <a:solidFill>
                    <a:srgbClr val="0048CD"/>
                  </a:solidFill>
                  <a:latin typeface="Muli Bold"/>
                </a:rPr>
                <a:t>Disclosing that disability when needed</a:t>
              </a:r>
            </a:p>
            <a:p>
              <a:pPr marL="614288" lvl="1" indent="-307144" algn="just">
                <a:lnSpc>
                  <a:spcPts val="3983"/>
                </a:lnSpc>
                <a:buFont typeface="Arial"/>
                <a:buChar char="•"/>
              </a:pPr>
              <a:r>
                <a:rPr lang="en-US" sz="2845">
                  <a:solidFill>
                    <a:srgbClr val="0048CD"/>
                  </a:solidFill>
                  <a:latin typeface="Muli Bold"/>
                </a:rPr>
                <a:t>Decision-making and Goal-setting</a:t>
              </a:r>
            </a:p>
            <a:p>
              <a:pPr marL="614288" lvl="1" indent="-307144" algn="just">
                <a:lnSpc>
                  <a:spcPts val="3983"/>
                </a:lnSpc>
                <a:buFont typeface="Arial"/>
                <a:buChar char="•"/>
              </a:pPr>
              <a:r>
                <a:rPr lang="en-US" sz="2845">
                  <a:solidFill>
                    <a:srgbClr val="0048CD"/>
                  </a:solidFill>
                  <a:latin typeface="Muli Bold"/>
                </a:rPr>
                <a:t>Evaluating options</a:t>
              </a:r>
            </a:p>
            <a:p>
              <a:pPr marL="614288" lvl="1" indent="-307144" algn="just">
                <a:lnSpc>
                  <a:spcPts val="3983"/>
                </a:lnSpc>
                <a:buFont typeface="Arial"/>
                <a:buChar char="•"/>
              </a:pPr>
              <a:r>
                <a:rPr lang="en-US" sz="2845">
                  <a:solidFill>
                    <a:srgbClr val="0048CD"/>
                  </a:solidFill>
                  <a:latin typeface="Muli Bold"/>
                </a:rPr>
                <a:t>Requesting and utilizing accommodations</a:t>
              </a:r>
            </a:p>
            <a:p>
              <a:pPr marL="614288" lvl="1" indent="-307144" algn="just">
                <a:lnSpc>
                  <a:spcPts val="3983"/>
                </a:lnSpc>
                <a:buFont typeface="Arial"/>
                <a:buChar char="•"/>
              </a:pPr>
              <a:r>
                <a:rPr lang="en-US" sz="2845">
                  <a:solidFill>
                    <a:srgbClr val="0048CD"/>
                  </a:solidFill>
                  <a:latin typeface="Muli Bold"/>
                </a:rPr>
                <a:t>Knowing rights and responsibilities</a:t>
              </a:r>
            </a:p>
            <a:p>
              <a:pPr marL="614288" lvl="1" indent="-307144" algn="just">
                <a:lnSpc>
                  <a:spcPts val="3983"/>
                </a:lnSpc>
                <a:buFont typeface="Arial"/>
                <a:buChar char="•"/>
              </a:pPr>
              <a:r>
                <a:rPr lang="en-US" sz="2845">
                  <a:solidFill>
                    <a:srgbClr val="0048CD"/>
                  </a:solidFill>
                  <a:latin typeface="Muli Bold"/>
                </a:rPr>
                <a:t>Knowing how to request and accept help</a:t>
              </a:r>
            </a:p>
          </p:txBody>
        </p:sp>
      </p:grpSp>
      <p:grpSp>
        <p:nvGrpSpPr>
          <p:cNvPr id="11" name="Group 11"/>
          <p:cNvGrpSpPr/>
          <p:nvPr/>
        </p:nvGrpSpPr>
        <p:grpSpPr>
          <a:xfrm>
            <a:off x="7330653" y="5915885"/>
            <a:ext cx="9408351" cy="3669741"/>
            <a:chOff x="0" y="0"/>
            <a:chExt cx="12544469" cy="4892988"/>
          </a:xfrm>
        </p:grpSpPr>
        <p:sp>
          <p:nvSpPr>
            <p:cNvPr id="12" name="TextBox 12"/>
            <p:cNvSpPr txBox="1"/>
            <p:nvPr/>
          </p:nvSpPr>
          <p:spPr>
            <a:xfrm>
              <a:off x="0" y="-28575"/>
              <a:ext cx="12544469" cy="750299"/>
            </a:xfrm>
            <a:prstGeom prst="rect">
              <a:avLst/>
            </a:prstGeom>
          </p:spPr>
          <p:txBody>
            <a:bodyPr lIns="0" tIns="0" rIns="0" bIns="0" rtlCol="0" anchor="t">
              <a:spAutoFit/>
            </a:bodyPr>
            <a:lstStyle/>
            <a:p>
              <a:pPr marL="0" lvl="0" indent="0">
                <a:lnSpc>
                  <a:spcPts val="4618"/>
                </a:lnSpc>
                <a:spcBef>
                  <a:spcPct val="0"/>
                </a:spcBef>
              </a:pPr>
              <a:r>
                <a:rPr lang="en-US" sz="3552" spc="-35">
                  <a:solidFill>
                    <a:srgbClr val="000000"/>
                  </a:solidFill>
                  <a:latin typeface="Inknut Antiqua Medium"/>
                </a:rPr>
                <a:t>GOALS</a:t>
              </a:r>
            </a:p>
          </p:txBody>
        </p:sp>
        <p:sp>
          <p:nvSpPr>
            <p:cNvPr id="13" name="TextBox 13"/>
            <p:cNvSpPr txBox="1"/>
            <p:nvPr/>
          </p:nvSpPr>
          <p:spPr>
            <a:xfrm>
              <a:off x="0" y="903122"/>
              <a:ext cx="12544469" cy="3989866"/>
            </a:xfrm>
            <a:prstGeom prst="rect">
              <a:avLst/>
            </a:prstGeom>
          </p:spPr>
          <p:txBody>
            <a:bodyPr lIns="0" tIns="0" rIns="0" bIns="0" rtlCol="0" anchor="t">
              <a:spAutoFit/>
            </a:bodyPr>
            <a:lstStyle/>
            <a:p>
              <a:pPr marL="614288" lvl="1" indent="-307144" algn="just">
                <a:lnSpc>
                  <a:spcPts val="3983"/>
                </a:lnSpc>
                <a:buFont typeface="Arial"/>
                <a:buChar char="•"/>
              </a:pPr>
              <a:r>
                <a:rPr lang="en-US" sz="2845">
                  <a:solidFill>
                    <a:srgbClr val="0048CD"/>
                  </a:solidFill>
                  <a:latin typeface="Muli Bold"/>
                </a:rPr>
                <a:t>Help students learn how to effectively lead their IEP, 504, or other individual planning meeting</a:t>
              </a:r>
            </a:p>
            <a:p>
              <a:pPr marL="614288" lvl="1" indent="-307144" algn="just">
                <a:lnSpc>
                  <a:spcPts val="3983"/>
                </a:lnSpc>
                <a:buFont typeface="Arial"/>
                <a:buChar char="•"/>
              </a:pPr>
              <a:r>
                <a:rPr lang="en-US" sz="2845">
                  <a:solidFill>
                    <a:srgbClr val="0048CD"/>
                  </a:solidFill>
                  <a:latin typeface="Muli Bold"/>
                </a:rPr>
                <a:t>Build skills to demonstrate that self-advocacy occurs anytime, anywhere</a:t>
              </a:r>
            </a:p>
            <a:p>
              <a:pPr marL="614288" lvl="1" indent="-307144" algn="just">
                <a:lnSpc>
                  <a:spcPts val="3983"/>
                </a:lnSpc>
                <a:buFont typeface="Arial"/>
                <a:buChar char="•"/>
              </a:pPr>
              <a:r>
                <a:rPr lang="en-US" sz="2845">
                  <a:solidFill>
                    <a:srgbClr val="0048CD"/>
                  </a:solidFill>
                  <a:latin typeface="Muli Bold"/>
                </a:rPr>
                <a:t>Increase the ability to help them be vocal about their needs</a:t>
              </a:r>
            </a:p>
          </p:txBody>
        </p:sp>
      </p:grpSp>
      <p:sp>
        <p:nvSpPr>
          <p:cNvPr id="14" name="TextBox 14"/>
          <p:cNvSpPr txBox="1"/>
          <p:nvPr/>
        </p:nvSpPr>
        <p:spPr>
          <a:xfrm>
            <a:off x="490375" y="8167191"/>
            <a:ext cx="6469779" cy="1665810"/>
          </a:xfrm>
          <a:prstGeom prst="rect">
            <a:avLst/>
          </a:prstGeom>
        </p:spPr>
        <p:txBody>
          <a:bodyPr lIns="0" tIns="0" rIns="0" bIns="0" rtlCol="0" anchor="t">
            <a:spAutoFit/>
          </a:bodyPr>
          <a:lstStyle/>
          <a:p>
            <a:pPr algn="r">
              <a:lnSpc>
                <a:spcPts val="6489"/>
              </a:lnSpc>
            </a:pPr>
            <a:r>
              <a:rPr lang="en-US" sz="5899" spc="-58">
                <a:solidFill>
                  <a:srgbClr val="FFD147"/>
                </a:solidFill>
                <a:latin typeface="Muli Bold"/>
              </a:rPr>
              <a:t>INSTRUCTION ON</a:t>
            </a:r>
          </a:p>
          <a:p>
            <a:pPr algn="r">
              <a:lnSpc>
                <a:spcPts val="6544"/>
              </a:lnSpc>
            </a:pPr>
            <a:r>
              <a:rPr lang="en-US" sz="5949" spc="-59">
                <a:solidFill>
                  <a:srgbClr val="FFD147"/>
                </a:solidFill>
                <a:latin typeface="Muli Bold"/>
              </a:rPr>
              <a:t>SELF-ADVOCACY</a:t>
            </a:r>
          </a:p>
        </p:txBody>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6412" y="1167344"/>
            <a:ext cx="6573742" cy="6376530"/>
          </a:xfrm>
          <a:prstGeom prst="rect">
            <a:avLst/>
          </a:prstGeom>
        </p:spPr>
      </p:pic>
      <p:pic>
        <p:nvPicPr>
          <p:cNvPr id="16" name="Picture 16"/>
          <p:cNvPicPr>
            <a:picLocks noChangeAspect="1"/>
          </p:cNvPicPr>
          <p:nvPr/>
        </p:nvPicPr>
        <p:blipFill>
          <a:blip r:embed="rId6"/>
          <a:srcRect/>
          <a:stretch>
            <a:fillRect/>
          </a:stretch>
        </p:blipFill>
        <p:spPr>
          <a:xfrm>
            <a:off x="3157289" y="3226959"/>
            <a:ext cx="2354419" cy="225729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6064D"/>
        </a:solidFill>
        <a:effectLst/>
      </p:bgPr>
    </p:bg>
    <p:spTree>
      <p:nvGrpSpPr>
        <p:cNvPr id="1" name=""/>
        <p:cNvGrpSpPr/>
        <p:nvPr/>
      </p:nvGrpSpPr>
      <p:grpSpPr>
        <a:xfrm>
          <a:off x="0" y="0"/>
          <a:ext cx="0" cy="0"/>
          <a:chOff x="0" y="0"/>
          <a:chExt cx="0" cy="0"/>
        </a:xfrm>
      </p:grpSpPr>
      <p:grpSp>
        <p:nvGrpSpPr>
          <p:cNvPr id="2" name="Group 2"/>
          <p:cNvGrpSpPr/>
          <p:nvPr/>
        </p:nvGrpSpPr>
        <p:grpSpPr>
          <a:xfrm>
            <a:off x="7727309" y="1028176"/>
            <a:ext cx="9945190" cy="8229600"/>
            <a:chOff x="0" y="0"/>
            <a:chExt cx="5907092" cy="4888092"/>
          </a:xfrm>
        </p:grpSpPr>
        <p:sp>
          <p:nvSpPr>
            <p:cNvPr id="3" name="Freeform 3"/>
            <p:cNvSpPr/>
            <p:nvPr/>
          </p:nvSpPr>
          <p:spPr>
            <a:xfrm>
              <a:off x="0" y="0"/>
              <a:ext cx="5907092" cy="4888092"/>
            </a:xfrm>
            <a:custGeom>
              <a:avLst/>
              <a:gdLst/>
              <a:ahLst/>
              <a:cxnLst/>
              <a:rect l="l" t="t" r="r" b="b"/>
              <a:pathLst>
                <a:path w="5907092" h="4888092">
                  <a:moveTo>
                    <a:pt x="5782632" y="4888092"/>
                  </a:moveTo>
                  <a:lnTo>
                    <a:pt x="124460" y="4888092"/>
                  </a:lnTo>
                  <a:cubicBezTo>
                    <a:pt x="55880" y="4888092"/>
                    <a:pt x="0" y="4832212"/>
                    <a:pt x="0" y="4763632"/>
                  </a:cubicBezTo>
                  <a:lnTo>
                    <a:pt x="0" y="124460"/>
                  </a:lnTo>
                  <a:cubicBezTo>
                    <a:pt x="0" y="55880"/>
                    <a:pt x="55880" y="0"/>
                    <a:pt x="124460" y="0"/>
                  </a:cubicBezTo>
                  <a:lnTo>
                    <a:pt x="5782632" y="0"/>
                  </a:lnTo>
                  <a:cubicBezTo>
                    <a:pt x="5851212" y="0"/>
                    <a:pt x="5907092" y="55880"/>
                    <a:pt x="5907092" y="124460"/>
                  </a:cubicBezTo>
                  <a:lnTo>
                    <a:pt x="5907092" y="4763632"/>
                  </a:lnTo>
                  <a:cubicBezTo>
                    <a:pt x="5907092" y="4832212"/>
                    <a:pt x="5851212" y="4888092"/>
                    <a:pt x="5782632" y="4888092"/>
                  </a:cubicBezTo>
                  <a:close/>
                </a:path>
              </a:pathLst>
            </a:custGeom>
            <a:solidFill>
              <a:srgbClr val="FFD147"/>
            </a:solidFill>
          </p:spPr>
        </p:sp>
      </p:grpSp>
      <p:grpSp>
        <p:nvGrpSpPr>
          <p:cNvPr id="4" name="Group 4"/>
          <p:cNvGrpSpPr/>
          <p:nvPr/>
        </p:nvGrpSpPr>
        <p:grpSpPr>
          <a:xfrm>
            <a:off x="7350519" y="1028176"/>
            <a:ext cx="9585640" cy="1724719"/>
            <a:chOff x="0" y="0"/>
            <a:chExt cx="5775762" cy="1039218"/>
          </a:xfrm>
        </p:grpSpPr>
        <p:sp>
          <p:nvSpPr>
            <p:cNvPr id="5" name="Freeform 5"/>
            <p:cNvSpPr/>
            <p:nvPr/>
          </p:nvSpPr>
          <p:spPr>
            <a:xfrm>
              <a:off x="0" y="0"/>
              <a:ext cx="5775763" cy="1039218"/>
            </a:xfrm>
            <a:custGeom>
              <a:avLst/>
              <a:gdLst/>
              <a:ahLst/>
              <a:cxnLst/>
              <a:rect l="l" t="t" r="r" b="b"/>
              <a:pathLst>
                <a:path w="5775763" h="1039218">
                  <a:moveTo>
                    <a:pt x="5651302" y="1039218"/>
                  </a:moveTo>
                  <a:lnTo>
                    <a:pt x="124460" y="1039218"/>
                  </a:lnTo>
                  <a:cubicBezTo>
                    <a:pt x="55880" y="1039218"/>
                    <a:pt x="0" y="983338"/>
                    <a:pt x="0" y="914758"/>
                  </a:cubicBezTo>
                  <a:lnTo>
                    <a:pt x="0" y="124460"/>
                  </a:lnTo>
                  <a:cubicBezTo>
                    <a:pt x="0" y="55880"/>
                    <a:pt x="55880" y="0"/>
                    <a:pt x="124460" y="0"/>
                  </a:cubicBezTo>
                  <a:lnTo>
                    <a:pt x="5651302" y="0"/>
                  </a:lnTo>
                  <a:cubicBezTo>
                    <a:pt x="5719883" y="0"/>
                    <a:pt x="5775763" y="55880"/>
                    <a:pt x="5775763" y="124460"/>
                  </a:cubicBezTo>
                  <a:lnTo>
                    <a:pt x="5775763" y="914758"/>
                  </a:lnTo>
                  <a:cubicBezTo>
                    <a:pt x="5775763" y="983338"/>
                    <a:pt x="5719883" y="1039218"/>
                    <a:pt x="5651302" y="1039218"/>
                  </a:cubicBezTo>
                  <a:close/>
                </a:path>
              </a:pathLst>
            </a:custGeom>
            <a:solidFill>
              <a:srgbClr val="FFFFFF"/>
            </a:solidFill>
          </p:spPr>
        </p:sp>
      </p:grpSp>
      <p:grpSp>
        <p:nvGrpSpPr>
          <p:cNvPr id="6" name="Group 6"/>
          <p:cNvGrpSpPr/>
          <p:nvPr/>
        </p:nvGrpSpPr>
        <p:grpSpPr>
          <a:xfrm>
            <a:off x="7350519" y="5108803"/>
            <a:ext cx="9585640" cy="1724719"/>
            <a:chOff x="0" y="0"/>
            <a:chExt cx="5775762" cy="1039218"/>
          </a:xfrm>
        </p:grpSpPr>
        <p:sp>
          <p:nvSpPr>
            <p:cNvPr id="7" name="Freeform 7"/>
            <p:cNvSpPr/>
            <p:nvPr/>
          </p:nvSpPr>
          <p:spPr>
            <a:xfrm>
              <a:off x="0" y="0"/>
              <a:ext cx="5775763" cy="1039218"/>
            </a:xfrm>
            <a:custGeom>
              <a:avLst/>
              <a:gdLst/>
              <a:ahLst/>
              <a:cxnLst/>
              <a:rect l="l" t="t" r="r" b="b"/>
              <a:pathLst>
                <a:path w="5775763" h="1039218">
                  <a:moveTo>
                    <a:pt x="5651302" y="1039218"/>
                  </a:moveTo>
                  <a:lnTo>
                    <a:pt x="124460" y="1039218"/>
                  </a:lnTo>
                  <a:cubicBezTo>
                    <a:pt x="55880" y="1039218"/>
                    <a:pt x="0" y="983338"/>
                    <a:pt x="0" y="914758"/>
                  </a:cubicBezTo>
                  <a:lnTo>
                    <a:pt x="0" y="124460"/>
                  </a:lnTo>
                  <a:cubicBezTo>
                    <a:pt x="0" y="55880"/>
                    <a:pt x="55880" y="0"/>
                    <a:pt x="124460" y="0"/>
                  </a:cubicBezTo>
                  <a:lnTo>
                    <a:pt x="5651302" y="0"/>
                  </a:lnTo>
                  <a:cubicBezTo>
                    <a:pt x="5719883" y="0"/>
                    <a:pt x="5775763" y="55880"/>
                    <a:pt x="5775763" y="124460"/>
                  </a:cubicBezTo>
                  <a:lnTo>
                    <a:pt x="5775763" y="914758"/>
                  </a:lnTo>
                  <a:cubicBezTo>
                    <a:pt x="5775763" y="983338"/>
                    <a:pt x="5719883" y="1039218"/>
                    <a:pt x="5651302" y="1039218"/>
                  </a:cubicBezTo>
                  <a:close/>
                </a:path>
              </a:pathLst>
            </a:custGeom>
            <a:solidFill>
              <a:srgbClr val="FFFFFF"/>
            </a:solidFill>
          </p:spPr>
        </p:sp>
      </p:grpSp>
      <p:grpSp>
        <p:nvGrpSpPr>
          <p:cNvPr id="8" name="Group 8"/>
          <p:cNvGrpSpPr/>
          <p:nvPr/>
        </p:nvGrpSpPr>
        <p:grpSpPr>
          <a:xfrm>
            <a:off x="9742783" y="3068489"/>
            <a:ext cx="8252856" cy="1724719"/>
            <a:chOff x="0" y="0"/>
            <a:chExt cx="4972702" cy="1039218"/>
          </a:xfrm>
        </p:grpSpPr>
        <p:sp>
          <p:nvSpPr>
            <p:cNvPr id="9" name="Freeform 9"/>
            <p:cNvSpPr/>
            <p:nvPr/>
          </p:nvSpPr>
          <p:spPr>
            <a:xfrm>
              <a:off x="0" y="0"/>
              <a:ext cx="4972702" cy="1039218"/>
            </a:xfrm>
            <a:custGeom>
              <a:avLst/>
              <a:gdLst/>
              <a:ahLst/>
              <a:cxnLst/>
              <a:rect l="l" t="t" r="r" b="b"/>
              <a:pathLst>
                <a:path w="4972702" h="1039218">
                  <a:moveTo>
                    <a:pt x="4848242" y="1039218"/>
                  </a:moveTo>
                  <a:lnTo>
                    <a:pt x="124460" y="1039218"/>
                  </a:lnTo>
                  <a:cubicBezTo>
                    <a:pt x="55880" y="1039218"/>
                    <a:pt x="0" y="983338"/>
                    <a:pt x="0" y="914758"/>
                  </a:cubicBezTo>
                  <a:lnTo>
                    <a:pt x="0" y="124460"/>
                  </a:lnTo>
                  <a:cubicBezTo>
                    <a:pt x="0" y="55880"/>
                    <a:pt x="55880" y="0"/>
                    <a:pt x="124460" y="0"/>
                  </a:cubicBezTo>
                  <a:lnTo>
                    <a:pt x="4848242" y="0"/>
                  </a:lnTo>
                  <a:cubicBezTo>
                    <a:pt x="4916822" y="0"/>
                    <a:pt x="4972702" y="55880"/>
                    <a:pt x="4972702" y="124460"/>
                  </a:cubicBezTo>
                  <a:lnTo>
                    <a:pt x="4972702" y="914758"/>
                  </a:lnTo>
                  <a:cubicBezTo>
                    <a:pt x="4972702" y="983338"/>
                    <a:pt x="4916822" y="1039218"/>
                    <a:pt x="4848242" y="1039218"/>
                  </a:cubicBezTo>
                  <a:close/>
                </a:path>
              </a:pathLst>
            </a:custGeom>
            <a:solidFill>
              <a:srgbClr val="FFFFFF"/>
            </a:solidFill>
          </p:spPr>
        </p:sp>
      </p:grpSp>
      <p:grpSp>
        <p:nvGrpSpPr>
          <p:cNvPr id="10" name="Group 10"/>
          <p:cNvGrpSpPr/>
          <p:nvPr/>
        </p:nvGrpSpPr>
        <p:grpSpPr>
          <a:xfrm>
            <a:off x="9742783" y="7149116"/>
            <a:ext cx="8252856" cy="1724719"/>
            <a:chOff x="0" y="0"/>
            <a:chExt cx="4972702" cy="1039218"/>
          </a:xfrm>
        </p:grpSpPr>
        <p:sp>
          <p:nvSpPr>
            <p:cNvPr id="11" name="Freeform 11"/>
            <p:cNvSpPr/>
            <p:nvPr/>
          </p:nvSpPr>
          <p:spPr>
            <a:xfrm>
              <a:off x="0" y="0"/>
              <a:ext cx="4972702" cy="1039218"/>
            </a:xfrm>
            <a:custGeom>
              <a:avLst/>
              <a:gdLst/>
              <a:ahLst/>
              <a:cxnLst/>
              <a:rect l="l" t="t" r="r" b="b"/>
              <a:pathLst>
                <a:path w="4972702" h="1039218">
                  <a:moveTo>
                    <a:pt x="4848242" y="1039218"/>
                  </a:moveTo>
                  <a:lnTo>
                    <a:pt x="124460" y="1039218"/>
                  </a:lnTo>
                  <a:cubicBezTo>
                    <a:pt x="55880" y="1039218"/>
                    <a:pt x="0" y="983338"/>
                    <a:pt x="0" y="914758"/>
                  </a:cubicBezTo>
                  <a:lnTo>
                    <a:pt x="0" y="124460"/>
                  </a:lnTo>
                  <a:cubicBezTo>
                    <a:pt x="0" y="55880"/>
                    <a:pt x="55880" y="0"/>
                    <a:pt x="124460" y="0"/>
                  </a:cubicBezTo>
                  <a:lnTo>
                    <a:pt x="4848242" y="0"/>
                  </a:lnTo>
                  <a:cubicBezTo>
                    <a:pt x="4916822" y="0"/>
                    <a:pt x="4972702" y="55880"/>
                    <a:pt x="4972702" y="124460"/>
                  </a:cubicBezTo>
                  <a:lnTo>
                    <a:pt x="4972702" y="914758"/>
                  </a:lnTo>
                  <a:cubicBezTo>
                    <a:pt x="4972702" y="983338"/>
                    <a:pt x="4916822" y="1039218"/>
                    <a:pt x="4848242" y="1039218"/>
                  </a:cubicBezTo>
                  <a:close/>
                </a:path>
              </a:pathLst>
            </a:custGeom>
            <a:solidFill>
              <a:srgbClr val="FFFFFF"/>
            </a:solidFill>
          </p:spPr>
        </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00746" y="1388471"/>
            <a:ext cx="1181329" cy="100412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27309" y="5584200"/>
            <a:ext cx="1228452" cy="773925"/>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49858" y="3478425"/>
            <a:ext cx="911283" cy="939467"/>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049858" y="7564052"/>
            <a:ext cx="841156" cy="894846"/>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0490" y="3948158"/>
            <a:ext cx="2602764" cy="4819933"/>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72990" y="4793208"/>
            <a:ext cx="6892755" cy="4652610"/>
          </a:xfrm>
          <a:prstGeom prst="rect">
            <a:avLst/>
          </a:prstGeom>
        </p:spPr>
      </p:pic>
      <p:pic>
        <p:nvPicPr>
          <p:cNvPr id="18" name="Picture 18"/>
          <p:cNvPicPr>
            <a:picLocks noChangeAspect="1"/>
          </p:cNvPicPr>
          <p:nvPr/>
        </p:nvPicPr>
        <p:blipFill>
          <a:blip r:embed="rId14"/>
          <a:srcRect/>
          <a:stretch>
            <a:fillRect/>
          </a:stretch>
        </p:blipFill>
        <p:spPr>
          <a:xfrm>
            <a:off x="951740" y="4303177"/>
            <a:ext cx="642500" cy="615997"/>
          </a:xfrm>
          <a:prstGeom prst="rect">
            <a:avLst/>
          </a:prstGeom>
        </p:spPr>
      </p:pic>
      <p:sp>
        <p:nvSpPr>
          <p:cNvPr id="19" name="TextBox 19"/>
          <p:cNvSpPr txBox="1"/>
          <p:nvPr/>
        </p:nvSpPr>
        <p:spPr>
          <a:xfrm>
            <a:off x="9379436" y="1018148"/>
            <a:ext cx="7556723" cy="1662466"/>
          </a:xfrm>
          <a:prstGeom prst="rect">
            <a:avLst/>
          </a:prstGeom>
        </p:spPr>
        <p:txBody>
          <a:bodyPr lIns="0" tIns="0" rIns="0" bIns="0" rtlCol="0" anchor="t">
            <a:spAutoFit/>
          </a:bodyPr>
          <a:lstStyle/>
          <a:p>
            <a:pPr>
              <a:lnSpc>
                <a:spcPts val="4443"/>
              </a:lnSpc>
              <a:spcBef>
                <a:spcPct val="0"/>
              </a:spcBef>
            </a:pPr>
            <a:r>
              <a:rPr lang="en-US" sz="3173">
                <a:solidFill>
                  <a:srgbClr val="000000"/>
                </a:solidFill>
                <a:latin typeface="Space Mono"/>
              </a:rPr>
              <a:t>ENROLLED IN AN EDUCATIONAL PROGRAM (HIGH SCHOOL, COLLEGE, OR VOCATIONAL INSTITUTE)</a:t>
            </a:r>
          </a:p>
        </p:txBody>
      </p:sp>
      <p:sp>
        <p:nvSpPr>
          <p:cNvPr id="20" name="TextBox 20"/>
          <p:cNvSpPr txBox="1"/>
          <p:nvPr/>
        </p:nvSpPr>
        <p:spPr>
          <a:xfrm>
            <a:off x="9224710" y="5124894"/>
            <a:ext cx="7559787" cy="1635386"/>
          </a:xfrm>
          <a:prstGeom prst="rect">
            <a:avLst/>
          </a:prstGeom>
        </p:spPr>
        <p:txBody>
          <a:bodyPr lIns="0" tIns="0" rIns="0" bIns="0" rtlCol="0" anchor="t">
            <a:spAutoFit/>
          </a:bodyPr>
          <a:lstStyle/>
          <a:p>
            <a:pPr>
              <a:lnSpc>
                <a:spcPts val="4360"/>
              </a:lnSpc>
            </a:pPr>
            <a:r>
              <a:rPr lang="en-US" sz="3114">
                <a:solidFill>
                  <a:srgbClr val="000000"/>
                </a:solidFill>
                <a:latin typeface="Space Mono"/>
              </a:rPr>
              <a:t>ELIGIBLE FOR, AND RECEIVING SPECIAL EDUCATION SERVICES </a:t>
            </a:r>
          </a:p>
          <a:p>
            <a:pPr>
              <a:lnSpc>
                <a:spcPts val="4360"/>
              </a:lnSpc>
              <a:spcBef>
                <a:spcPct val="0"/>
              </a:spcBef>
            </a:pPr>
            <a:r>
              <a:rPr lang="en-US" sz="3114">
                <a:solidFill>
                  <a:srgbClr val="000000"/>
                </a:solidFill>
                <a:latin typeface="Space Mono"/>
              </a:rPr>
              <a:t>OR RELATED SERVICES </a:t>
            </a:r>
          </a:p>
        </p:txBody>
      </p:sp>
      <p:sp>
        <p:nvSpPr>
          <p:cNvPr id="21" name="TextBox 21"/>
          <p:cNvSpPr txBox="1"/>
          <p:nvPr/>
        </p:nvSpPr>
        <p:spPr>
          <a:xfrm>
            <a:off x="10961141" y="7151801"/>
            <a:ext cx="7034498" cy="1662199"/>
          </a:xfrm>
          <a:prstGeom prst="rect">
            <a:avLst/>
          </a:prstGeom>
        </p:spPr>
        <p:txBody>
          <a:bodyPr lIns="0" tIns="0" rIns="0" bIns="0" rtlCol="0" anchor="t">
            <a:spAutoFit/>
          </a:bodyPr>
          <a:lstStyle/>
          <a:p>
            <a:pPr>
              <a:lnSpc>
                <a:spcPts val="4457"/>
              </a:lnSpc>
              <a:spcBef>
                <a:spcPct val="0"/>
              </a:spcBef>
            </a:pPr>
            <a:r>
              <a:rPr lang="en-US" sz="3184">
                <a:solidFill>
                  <a:srgbClr val="000000"/>
                </a:solidFill>
                <a:latin typeface="Space Mono"/>
              </a:rPr>
              <a:t>A STUDENT WITH A DISABILITY FOR PURPOSES OF SECTION 504 OF THE REHABILITATION ACT</a:t>
            </a:r>
          </a:p>
        </p:txBody>
      </p:sp>
      <p:sp>
        <p:nvSpPr>
          <p:cNvPr id="22" name="TextBox 22"/>
          <p:cNvSpPr txBox="1"/>
          <p:nvPr/>
        </p:nvSpPr>
        <p:spPr>
          <a:xfrm>
            <a:off x="11346655" y="3545660"/>
            <a:ext cx="7199424" cy="650081"/>
          </a:xfrm>
          <a:prstGeom prst="rect">
            <a:avLst/>
          </a:prstGeom>
        </p:spPr>
        <p:txBody>
          <a:bodyPr lIns="0" tIns="0" rIns="0" bIns="0" rtlCol="0" anchor="t">
            <a:spAutoFit/>
          </a:bodyPr>
          <a:lstStyle/>
          <a:p>
            <a:pPr>
              <a:lnSpc>
                <a:spcPts val="5464"/>
              </a:lnSpc>
              <a:spcBef>
                <a:spcPct val="0"/>
              </a:spcBef>
            </a:pPr>
            <a:r>
              <a:rPr lang="en-US" sz="3903">
                <a:solidFill>
                  <a:srgbClr val="000000"/>
                </a:solidFill>
                <a:latin typeface="Space Mono"/>
              </a:rPr>
              <a:t>16-21 YEARS OF AGE</a:t>
            </a:r>
          </a:p>
        </p:txBody>
      </p:sp>
      <p:grpSp>
        <p:nvGrpSpPr>
          <p:cNvPr id="23" name="Group 23"/>
          <p:cNvGrpSpPr/>
          <p:nvPr/>
        </p:nvGrpSpPr>
        <p:grpSpPr>
          <a:xfrm>
            <a:off x="630490" y="996007"/>
            <a:ext cx="6493716" cy="2669951"/>
            <a:chOff x="0" y="0"/>
            <a:chExt cx="8658288" cy="3559934"/>
          </a:xfrm>
        </p:grpSpPr>
        <p:sp>
          <p:nvSpPr>
            <p:cNvPr id="24" name="TextBox 24"/>
            <p:cNvSpPr txBox="1"/>
            <p:nvPr/>
          </p:nvSpPr>
          <p:spPr>
            <a:xfrm>
              <a:off x="0" y="76200"/>
              <a:ext cx="8658288" cy="1571097"/>
            </a:xfrm>
            <a:prstGeom prst="rect">
              <a:avLst/>
            </a:prstGeom>
          </p:spPr>
          <p:txBody>
            <a:bodyPr lIns="0" tIns="0" rIns="0" bIns="0" rtlCol="0" anchor="t">
              <a:spAutoFit/>
            </a:bodyPr>
            <a:lstStyle/>
            <a:p>
              <a:pPr>
                <a:lnSpc>
                  <a:spcPts val="8967"/>
                </a:lnSpc>
              </a:pPr>
              <a:r>
                <a:rPr lang="en-US" sz="8152" spc="-81">
                  <a:solidFill>
                    <a:srgbClr val="FFD147"/>
                  </a:solidFill>
                  <a:latin typeface="Muli Bold"/>
                </a:rPr>
                <a:t>ELIGIBILITY</a:t>
              </a:r>
            </a:p>
          </p:txBody>
        </p:sp>
        <p:sp>
          <p:nvSpPr>
            <p:cNvPr id="25" name="TextBox 25"/>
            <p:cNvSpPr txBox="1"/>
            <p:nvPr/>
          </p:nvSpPr>
          <p:spPr>
            <a:xfrm>
              <a:off x="0" y="2080152"/>
              <a:ext cx="7553410" cy="1479782"/>
            </a:xfrm>
            <a:prstGeom prst="rect">
              <a:avLst/>
            </a:prstGeom>
          </p:spPr>
          <p:txBody>
            <a:bodyPr lIns="0" tIns="0" rIns="0" bIns="0" rtlCol="0" anchor="t">
              <a:spAutoFit/>
            </a:bodyPr>
            <a:lstStyle/>
            <a:p>
              <a:pPr>
                <a:lnSpc>
                  <a:spcPts val="4596"/>
                </a:lnSpc>
                <a:spcBef>
                  <a:spcPct val="0"/>
                </a:spcBef>
              </a:pPr>
              <a:r>
                <a:rPr lang="en-US" sz="3283">
                  <a:solidFill>
                    <a:srgbClr val="FFFFFF"/>
                  </a:solidFill>
                  <a:latin typeface="Muli Regular"/>
                </a:rPr>
                <a:t>To be eligible, one must meet the following requirements:</a:t>
              </a:r>
            </a:p>
          </p:txBody>
        </p:sp>
      </p:grpSp>
      <p:pic>
        <p:nvPicPr>
          <p:cNvPr id="26" name="Picture 2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866391" y="7193906"/>
            <a:ext cx="1742037" cy="1620094"/>
          </a:xfrm>
          <a:prstGeom prst="rect">
            <a:avLst/>
          </a:prstGeom>
        </p:spPr>
      </p:pic>
      <p:pic>
        <p:nvPicPr>
          <p:cNvPr id="27" name="Picture 2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866391" y="3120802"/>
            <a:ext cx="1742037" cy="1620094"/>
          </a:xfrm>
          <a:prstGeom prst="rect">
            <a:avLst/>
          </a:prstGeom>
        </p:spPr>
      </p:pic>
      <p:sp>
        <p:nvSpPr>
          <p:cNvPr id="28" name="TextBox 28"/>
          <p:cNvSpPr txBox="1"/>
          <p:nvPr/>
        </p:nvSpPr>
        <p:spPr>
          <a:xfrm>
            <a:off x="7727309" y="9398193"/>
            <a:ext cx="6668446" cy="405765"/>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Space Mono"/>
              </a:rPr>
              <a:t>TOGETHER WE CAN BUILD A FUTURE</a:t>
            </a:r>
          </a:p>
        </p:txBody>
      </p:sp>
      <p:pic>
        <p:nvPicPr>
          <p:cNvPr id="29" name="Picture 29"/>
          <p:cNvPicPr>
            <a:picLocks noChangeAspect="1"/>
          </p:cNvPicPr>
          <p:nvPr/>
        </p:nvPicPr>
        <p:blipFill>
          <a:blip r:embed="rId14"/>
          <a:srcRect/>
          <a:stretch>
            <a:fillRect/>
          </a:stretch>
        </p:blipFill>
        <p:spPr>
          <a:xfrm>
            <a:off x="4158889" y="5584200"/>
            <a:ext cx="1516065" cy="145352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6064D"/>
        </a:solidFill>
        <a:effectLst/>
      </p:bgPr>
    </p:bg>
    <p:spTree>
      <p:nvGrpSpPr>
        <p:cNvPr id="1" name=""/>
        <p:cNvGrpSpPr/>
        <p:nvPr/>
      </p:nvGrpSpPr>
      <p:grpSpPr>
        <a:xfrm>
          <a:off x="0" y="0"/>
          <a:ext cx="0" cy="0"/>
          <a:chOff x="0" y="0"/>
          <a:chExt cx="0" cy="0"/>
        </a:xfrm>
      </p:grpSpPr>
      <p:grpSp>
        <p:nvGrpSpPr>
          <p:cNvPr id="2" name="Group 2"/>
          <p:cNvGrpSpPr/>
          <p:nvPr/>
        </p:nvGrpSpPr>
        <p:grpSpPr>
          <a:xfrm>
            <a:off x="9512067" y="3822626"/>
            <a:ext cx="6450066" cy="4618896"/>
            <a:chOff x="0" y="0"/>
            <a:chExt cx="1835257" cy="1314229"/>
          </a:xfrm>
        </p:grpSpPr>
        <p:sp>
          <p:nvSpPr>
            <p:cNvPr id="3" name="Freeform 3"/>
            <p:cNvSpPr/>
            <p:nvPr/>
          </p:nvSpPr>
          <p:spPr>
            <a:xfrm>
              <a:off x="0" y="0"/>
              <a:ext cx="1835257" cy="1314229"/>
            </a:xfrm>
            <a:custGeom>
              <a:avLst/>
              <a:gdLst/>
              <a:ahLst/>
              <a:cxnLst/>
              <a:rect l="l" t="t" r="r" b="b"/>
              <a:pathLst>
                <a:path w="1835257" h="1314229">
                  <a:moveTo>
                    <a:pt x="1710797" y="1314229"/>
                  </a:moveTo>
                  <a:lnTo>
                    <a:pt x="124460" y="1314229"/>
                  </a:lnTo>
                  <a:cubicBezTo>
                    <a:pt x="55880" y="1314229"/>
                    <a:pt x="0" y="1258349"/>
                    <a:pt x="0" y="1189769"/>
                  </a:cubicBezTo>
                  <a:lnTo>
                    <a:pt x="0" y="124460"/>
                  </a:lnTo>
                  <a:cubicBezTo>
                    <a:pt x="0" y="55880"/>
                    <a:pt x="55880" y="0"/>
                    <a:pt x="124460" y="0"/>
                  </a:cubicBezTo>
                  <a:lnTo>
                    <a:pt x="1710797" y="0"/>
                  </a:lnTo>
                  <a:cubicBezTo>
                    <a:pt x="1779377" y="0"/>
                    <a:pt x="1835257" y="55880"/>
                    <a:pt x="1835257" y="124460"/>
                  </a:cubicBezTo>
                  <a:lnTo>
                    <a:pt x="1835257" y="1189769"/>
                  </a:lnTo>
                  <a:cubicBezTo>
                    <a:pt x="1835257" y="1258349"/>
                    <a:pt x="1779377" y="1314229"/>
                    <a:pt x="1710797" y="1314229"/>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98918" y="609475"/>
            <a:ext cx="2151110" cy="200053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05200" y="-1161387"/>
            <a:ext cx="2151110" cy="200053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56694" y="8793114"/>
            <a:ext cx="2151110" cy="200053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8997">
            <a:off x="15055856" y="1692351"/>
            <a:ext cx="2629673" cy="1078166"/>
          </a:xfrm>
          <a:prstGeom prst="rect">
            <a:avLst/>
          </a:prstGeom>
        </p:spPr>
      </p:pic>
      <p:grpSp>
        <p:nvGrpSpPr>
          <p:cNvPr id="8" name="Group 8"/>
          <p:cNvGrpSpPr/>
          <p:nvPr/>
        </p:nvGrpSpPr>
        <p:grpSpPr>
          <a:xfrm>
            <a:off x="9512067" y="2113389"/>
            <a:ext cx="6444243" cy="3418474"/>
            <a:chOff x="0" y="0"/>
            <a:chExt cx="1833600" cy="972669"/>
          </a:xfrm>
        </p:grpSpPr>
        <p:sp>
          <p:nvSpPr>
            <p:cNvPr id="9" name="Freeform 9"/>
            <p:cNvSpPr/>
            <p:nvPr/>
          </p:nvSpPr>
          <p:spPr>
            <a:xfrm>
              <a:off x="0" y="0"/>
              <a:ext cx="1833600" cy="972669"/>
            </a:xfrm>
            <a:custGeom>
              <a:avLst/>
              <a:gdLst/>
              <a:ahLst/>
              <a:cxnLst/>
              <a:rect l="l" t="t" r="r" b="b"/>
              <a:pathLst>
                <a:path w="1833600" h="972669">
                  <a:moveTo>
                    <a:pt x="1709140" y="972669"/>
                  </a:moveTo>
                  <a:lnTo>
                    <a:pt x="124460" y="972669"/>
                  </a:lnTo>
                  <a:cubicBezTo>
                    <a:pt x="55880" y="972669"/>
                    <a:pt x="0" y="916789"/>
                    <a:pt x="0" y="848209"/>
                  </a:cubicBezTo>
                  <a:lnTo>
                    <a:pt x="0" y="124460"/>
                  </a:lnTo>
                  <a:cubicBezTo>
                    <a:pt x="0" y="55880"/>
                    <a:pt x="55880" y="0"/>
                    <a:pt x="124460" y="0"/>
                  </a:cubicBezTo>
                  <a:lnTo>
                    <a:pt x="1709140" y="0"/>
                  </a:lnTo>
                  <a:cubicBezTo>
                    <a:pt x="1777721" y="0"/>
                    <a:pt x="1833600" y="55880"/>
                    <a:pt x="1833600" y="124460"/>
                  </a:cubicBezTo>
                  <a:lnTo>
                    <a:pt x="1833600" y="848209"/>
                  </a:lnTo>
                  <a:cubicBezTo>
                    <a:pt x="1833600" y="916789"/>
                    <a:pt x="1777721" y="972669"/>
                    <a:pt x="1709140" y="972669"/>
                  </a:cubicBezTo>
                  <a:close/>
                </a:path>
              </a:pathLst>
            </a:custGeom>
            <a:solidFill>
              <a:srgbClr val="75C7FB"/>
            </a:solidFill>
          </p:spPr>
        </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83640" y="9183244"/>
            <a:ext cx="2692088" cy="1103756"/>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56694" y="6586045"/>
            <a:ext cx="2151110" cy="2000532"/>
          </a:xfrm>
          <a:prstGeom prst="rect">
            <a:avLst/>
          </a:prstGeom>
        </p:spPr>
      </p:pic>
      <p:grpSp>
        <p:nvGrpSpPr>
          <p:cNvPr id="12" name="Group 12"/>
          <p:cNvGrpSpPr/>
          <p:nvPr/>
        </p:nvGrpSpPr>
        <p:grpSpPr>
          <a:xfrm>
            <a:off x="2931706" y="1540449"/>
            <a:ext cx="6524988" cy="6269047"/>
            <a:chOff x="0" y="0"/>
            <a:chExt cx="8699984" cy="8358729"/>
          </a:xfrm>
        </p:grpSpPr>
        <p:sp>
          <p:nvSpPr>
            <p:cNvPr id="13" name="TextBox 13"/>
            <p:cNvSpPr txBox="1"/>
            <p:nvPr/>
          </p:nvSpPr>
          <p:spPr>
            <a:xfrm>
              <a:off x="0" y="38100"/>
              <a:ext cx="8699984" cy="6023359"/>
            </a:xfrm>
            <a:prstGeom prst="rect">
              <a:avLst/>
            </a:prstGeom>
          </p:spPr>
          <p:txBody>
            <a:bodyPr lIns="0" tIns="0" rIns="0" bIns="0" rtlCol="0" anchor="t">
              <a:spAutoFit/>
            </a:bodyPr>
            <a:lstStyle/>
            <a:p>
              <a:pPr>
                <a:lnSpc>
                  <a:spcPts val="4070"/>
                </a:lnSpc>
              </a:pPr>
              <a:r>
                <a:rPr lang="en-US" sz="3700" spc="-37">
                  <a:solidFill>
                    <a:srgbClr val="FFFFFF"/>
                  </a:solidFill>
                  <a:latin typeface="Muli Bold"/>
                </a:rPr>
                <a:t>OFFICE OF THE GOVERNOR</a:t>
              </a:r>
            </a:p>
            <a:p>
              <a:pPr>
                <a:lnSpc>
                  <a:spcPts val="4509"/>
                </a:lnSpc>
              </a:pPr>
              <a:r>
                <a:rPr lang="en-US" sz="4099" spc="-40">
                  <a:solidFill>
                    <a:srgbClr val="FFFFFF"/>
                  </a:solidFill>
                  <a:latin typeface="Muli Bold"/>
                </a:rPr>
                <a:t>OFFICE OF VOCATIONAL </a:t>
              </a:r>
            </a:p>
            <a:p>
              <a:pPr>
                <a:lnSpc>
                  <a:spcPts val="6489"/>
                </a:lnSpc>
              </a:pPr>
              <a:r>
                <a:rPr lang="en-US" sz="5899" spc="-58">
                  <a:solidFill>
                    <a:srgbClr val="FFFFFF"/>
                  </a:solidFill>
                  <a:latin typeface="Muli Bold"/>
                </a:rPr>
                <a:t>REHABILITATION</a:t>
              </a:r>
            </a:p>
            <a:p>
              <a:pPr>
                <a:lnSpc>
                  <a:spcPts val="8873"/>
                </a:lnSpc>
              </a:pPr>
              <a:r>
                <a:rPr lang="en-US" sz="8067" spc="-80">
                  <a:solidFill>
                    <a:srgbClr val="FFD147"/>
                  </a:solidFill>
                  <a:latin typeface="Muli Bold"/>
                </a:rPr>
                <a:t>TRANSITION </a:t>
              </a:r>
            </a:p>
            <a:p>
              <a:pPr>
                <a:lnSpc>
                  <a:spcPts val="11293"/>
                </a:lnSpc>
              </a:pPr>
              <a:r>
                <a:rPr lang="en-US" sz="10267" spc="-102">
                  <a:solidFill>
                    <a:srgbClr val="FFD147"/>
                  </a:solidFill>
                  <a:latin typeface="Muli Bold"/>
                </a:rPr>
                <a:t>SERVICES</a:t>
              </a:r>
            </a:p>
          </p:txBody>
        </p:sp>
        <p:sp>
          <p:nvSpPr>
            <p:cNvPr id="14" name="TextBox 14"/>
            <p:cNvSpPr txBox="1"/>
            <p:nvPr/>
          </p:nvSpPr>
          <p:spPr>
            <a:xfrm>
              <a:off x="0" y="6573955"/>
              <a:ext cx="8699984" cy="1784774"/>
            </a:xfrm>
            <a:prstGeom prst="rect">
              <a:avLst/>
            </a:prstGeom>
          </p:spPr>
          <p:txBody>
            <a:bodyPr lIns="0" tIns="0" rIns="0" bIns="0" rtlCol="0" anchor="t">
              <a:spAutoFit/>
            </a:bodyPr>
            <a:lstStyle/>
            <a:p>
              <a:pPr>
                <a:lnSpc>
                  <a:spcPts val="5319"/>
                </a:lnSpc>
              </a:pPr>
              <a:r>
                <a:rPr lang="en-US" sz="3799">
                  <a:solidFill>
                    <a:srgbClr val="FFFFFF"/>
                  </a:solidFill>
                  <a:latin typeface="Muli Regular Bold"/>
                </a:rPr>
                <a:t>SAMUEL DAVID F. SANTOS</a:t>
              </a:r>
            </a:p>
            <a:p>
              <a:pPr>
                <a:lnSpc>
                  <a:spcPts val="5670"/>
                </a:lnSpc>
                <a:spcBef>
                  <a:spcPct val="0"/>
                </a:spcBef>
              </a:pPr>
              <a:r>
                <a:rPr lang="en-US" sz="4050">
                  <a:solidFill>
                    <a:srgbClr val="FFFFFF"/>
                  </a:solidFill>
                  <a:latin typeface="Muli Regular"/>
                </a:rPr>
                <a:t>OVR Transition Specialist</a:t>
              </a:r>
            </a:p>
          </p:txBody>
        </p:sp>
      </p:gr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56694" y="3876492"/>
            <a:ext cx="7984363" cy="4511165"/>
          </a:xfrm>
          <a:prstGeom prst="rect">
            <a:avLst/>
          </a:prstGeom>
        </p:spPr>
      </p:pic>
      <p:pic>
        <p:nvPicPr>
          <p:cNvPr id="16" name="Picture 16"/>
          <p:cNvPicPr>
            <a:picLocks noChangeAspect="1"/>
          </p:cNvPicPr>
          <p:nvPr/>
        </p:nvPicPr>
        <p:blipFill>
          <a:blip r:embed="rId8"/>
          <a:srcRect/>
          <a:stretch>
            <a:fillRect/>
          </a:stretch>
        </p:blipFill>
        <p:spPr>
          <a:xfrm>
            <a:off x="-449126" y="852791"/>
            <a:ext cx="3616596" cy="3514432"/>
          </a:xfrm>
          <a:prstGeom prst="rect">
            <a:avLst/>
          </a:prstGeom>
        </p:spPr>
      </p:pic>
      <p:pic>
        <p:nvPicPr>
          <p:cNvPr id="17" name="Picture 17"/>
          <p:cNvPicPr>
            <a:picLocks noChangeAspect="1"/>
          </p:cNvPicPr>
          <p:nvPr/>
        </p:nvPicPr>
        <p:blipFill>
          <a:blip r:embed="rId9"/>
          <a:srcRect/>
          <a:stretch>
            <a:fillRect/>
          </a:stretch>
        </p:blipFill>
        <p:spPr>
          <a:xfrm>
            <a:off x="-16186" y="4085471"/>
            <a:ext cx="2750716" cy="2637249"/>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4093965" y="5143500"/>
            <a:ext cx="4553455" cy="4712502"/>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336528" y="5844793"/>
            <a:ext cx="3602226" cy="4442207"/>
          </a:xfrm>
          <a:prstGeom prst="rect">
            <a:avLst/>
          </a:prstGeom>
        </p:spPr>
      </p:pic>
      <p:sp>
        <p:nvSpPr>
          <p:cNvPr id="20" name="TextBox 20"/>
          <p:cNvSpPr txBox="1"/>
          <p:nvPr/>
        </p:nvSpPr>
        <p:spPr>
          <a:xfrm>
            <a:off x="315350" y="6965740"/>
            <a:ext cx="2241664" cy="1620837"/>
          </a:xfrm>
          <a:prstGeom prst="rect">
            <a:avLst/>
          </a:prstGeom>
        </p:spPr>
        <p:txBody>
          <a:bodyPr lIns="0" tIns="0" rIns="0" bIns="0" rtlCol="0" anchor="t">
            <a:spAutoFit/>
          </a:bodyPr>
          <a:lstStyle/>
          <a:p>
            <a:pPr>
              <a:lnSpc>
                <a:spcPts val="4900"/>
              </a:lnSpc>
            </a:pPr>
            <a:r>
              <a:rPr lang="en-US" sz="3500">
                <a:solidFill>
                  <a:srgbClr val="FFFFFF"/>
                </a:solidFill>
                <a:latin typeface="Space Mono"/>
              </a:rPr>
              <a:t>TOGETHER </a:t>
            </a:r>
          </a:p>
          <a:p>
            <a:pPr>
              <a:lnSpc>
                <a:spcPts val="3219"/>
              </a:lnSpc>
            </a:pPr>
            <a:r>
              <a:rPr lang="en-US" sz="2300">
                <a:solidFill>
                  <a:srgbClr val="FFFFFF"/>
                </a:solidFill>
                <a:latin typeface="Space Mono"/>
              </a:rPr>
              <a:t>WE CAN BUILD </a:t>
            </a:r>
          </a:p>
          <a:p>
            <a:pPr>
              <a:lnSpc>
                <a:spcPts val="4900"/>
              </a:lnSpc>
              <a:spcBef>
                <a:spcPct val="0"/>
              </a:spcBef>
            </a:pPr>
            <a:r>
              <a:rPr lang="en-US" sz="3500">
                <a:solidFill>
                  <a:srgbClr val="FFFFFF"/>
                </a:solidFill>
                <a:latin typeface="Space Mono"/>
              </a:rPr>
              <a:t>A FUTURE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1319892" y="1760497"/>
            <a:ext cx="6068260" cy="3927731"/>
            <a:chOff x="0" y="0"/>
            <a:chExt cx="1923367" cy="1244915"/>
          </a:xfrm>
        </p:grpSpPr>
        <p:sp>
          <p:nvSpPr>
            <p:cNvPr id="3" name="Freeform 3"/>
            <p:cNvSpPr/>
            <p:nvPr/>
          </p:nvSpPr>
          <p:spPr>
            <a:xfrm>
              <a:off x="0" y="0"/>
              <a:ext cx="1923367" cy="1244915"/>
            </a:xfrm>
            <a:custGeom>
              <a:avLst/>
              <a:gdLst/>
              <a:ahLst/>
              <a:cxnLst/>
              <a:rect l="l" t="t" r="r" b="b"/>
              <a:pathLst>
                <a:path w="1923367" h="1244915">
                  <a:moveTo>
                    <a:pt x="1798906" y="1244915"/>
                  </a:moveTo>
                  <a:lnTo>
                    <a:pt x="124460" y="1244915"/>
                  </a:lnTo>
                  <a:cubicBezTo>
                    <a:pt x="55880" y="1244915"/>
                    <a:pt x="0" y="1189034"/>
                    <a:pt x="0" y="1120454"/>
                  </a:cubicBezTo>
                  <a:lnTo>
                    <a:pt x="0" y="124460"/>
                  </a:lnTo>
                  <a:cubicBezTo>
                    <a:pt x="0" y="55880"/>
                    <a:pt x="55880" y="0"/>
                    <a:pt x="124460" y="0"/>
                  </a:cubicBezTo>
                  <a:lnTo>
                    <a:pt x="1798907" y="0"/>
                  </a:lnTo>
                  <a:cubicBezTo>
                    <a:pt x="1867487" y="0"/>
                    <a:pt x="1923367" y="55880"/>
                    <a:pt x="1923367" y="124460"/>
                  </a:cubicBezTo>
                  <a:lnTo>
                    <a:pt x="1923367" y="1120455"/>
                  </a:lnTo>
                  <a:cubicBezTo>
                    <a:pt x="1923367" y="1189035"/>
                    <a:pt x="1867487" y="1244915"/>
                    <a:pt x="1798907" y="1244915"/>
                  </a:cubicBezTo>
                  <a:close/>
                </a:path>
              </a:pathLst>
            </a:custGeom>
            <a:solidFill>
              <a:srgbClr val="75C7FB"/>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3134" y="1028700"/>
            <a:ext cx="2141685" cy="1991767"/>
          </a:xfrm>
          <a:prstGeom prst="rect">
            <a:avLst/>
          </a:prstGeom>
        </p:spPr>
      </p:pic>
      <p:pic>
        <p:nvPicPr>
          <p:cNvPr id="5" name="Picture 5"/>
          <p:cNvPicPr>
            <a:picLocks noChangeAspect="1"/>
          </p:cNvPicPr>
          <p:nvPr/>
        </p:nvPicPr>
        <p:blipFill>
          <a:blip r:embed="rId4"/>
          <a:srcRect/>
          <a:stretch>
            <a:fillRect/>
          </a:stretch>
        </p:blipFill>
        <p:spPr>
          <a:xfrm>
            <a:off x="12754819" y="526880"/>
            <a:ext cx="3789383" cy="3633071"/>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28139" y="1722733"/>
            <a:ext cx="8276967" cy="7159577"/>
          </a:xfrm>
          <a:prstGeom prst="rect">
            <a:avLst/>
          </a:prstGeom>
        </p:spPr>
      </p:pic>
      <p:grpSp>
        <p:nvGrpSpPr>
          <p:cNvPr id="7" name="Group 7"/>
          <p:cNvGrpSpPr/>
          <p:nvPr/>
        </p:nvGrpSpPr>
        <p:grpSpPr>
          <a:xfrm>
            <a:off x="501996" y="498126"/>
            <a:ext cx="7926143" cy="9406904"/>
            <a:chOff x="0" y="66675"/>
            <a:chExt cx="10568191" cy="12542539"/>
          </a:xfrm>
        </p:grpSpPr>
        <p:sp>
          <p:nvSpPr>
            <p:cNvPr id="8" name="TextBox 8"/>
            <p:cNvSpPr txBox="1"/>
            <p:nvPr/>
          </p:nvSpPr>
          <p:spPr>
            <a:xfrm>
              <a:off x="0" y="5034575"/>
              <a:ext cx="10568191" cy="7574639"/>
            </a:xfrm>
            <a:prstGeom prst="rect">
              <a:avLst/>
            </a:prstGeom>
          </p:spPr>
          <p:txBody>
            <a:bodyPr lIns="0" tIns="0" rIns="0" bIns="0" rtlCol="0" anchor="t">
              <a:spAutoFit/>
            </a:bodyPr>
            <a:lstStyle/>
            <a:p>
              <a:pPr algn="just">
                <a:lnSpc>
                  <a:spcPts val="6439"/>
                </a:lnSpc>
                <a:spcBef>
                  <a:spcPct val="0"/>
                </a:spcBef>
              </a:pPr>
              <a:r>
                <a:rPr lang="en-US" sz="4599" dirty="0">
                  <a:solidFill>
                    <a:schemeClr val="tx1">
                      <a:lumMod val="75000"/>
                      <a:lumOff val="25000"/>
                    </a:schemeClr>
                  </a:solidFill>
                  <a:latin typeface="Muli Regular Bold"/>
                </a:rPr>
                <a:t>BS/SE is an employment-based program that serve individuals that want to gain and/or maintain employment to become independent, productive members of society.</a:t>
              </a:r>
            </a:p>
          </p:txBody>
        </p:sp>
        <p:sp>
          <p:nvSpPr>
            <p:cNvPr id="9" name="TextBox 9"/>
            <p:cNvSpPr txBox="1"/>
            <p:nvPr/>
          </p:nvSpPr>
          <p:spPr>
            <a:xfrm>
              <a:off x="0" y="66675"/>
              <a:ext cx="10568191" cy="4362520"/>
            </a:xfrm>
            <a:prstGeom prst="rect">
              <a:avLst/>
            </a:prstGeom>
          </p:spPr>
          <p:txBody>
            <a:bodyPr lIns="0" tIns="0" rIns="0" bIns="0" rtlCol="0" anchor="t">
              <a:spAutoFit/>
            </a:bodyPr>
            <a:lstStyle/>
            <a:p>
              <a:pPr>
                <a:lnSpc>
                  <a:spcPts val="8064"/>
                </a:lnSpc>
              </a:pPr>
              <a:r>
                <a:rPr lang="en-US" sz="7331" spc="-73">
                  <a:solidFill>
                    <a:srgbClr val="06064D"/>
                  </a:solidFill>
                  <a:latin typeface="Muli Bold"/>
                </a:rPr>
                <a:t>BASIC SUPPORT/</a:t>
              </a:r>
            </a:p>
            <a:p>
              <a:pPr>
                <a:lnSpc>
                  <a:spcPts val="11144"/>
                </a:lnSpc>
              </a:pPr>
              <a:r>
                <a:rPr lang="en-US" sz="10131" spc="-101">
                  <a:solidFill>
                    <a:srgbClr val="06064D"/>
                  </a:solidFill>
                  <a:latin typeface="Muli Bold"/>
                </a:rPr>
                <a:t>SUPPORTED </a:t>
              </a:r>
            </a:p>
            <a:p>
              <a:pPr>
                <a:lnSpc>
                  <a:spcPts val="6414"/>
                </a:lnSpc>
              </a:pPr>
              <a:r>
                <a:rPr lang="en-US" sz="5831" spc="-58">
                  <a:solidFill>
                    <a:srgbClr val="06064D"/>
                  </a:solidFill>
                  <a:latin typeface="Muli Bold"/>
                </a:rPr>
                <a:t>EMPLOYMENT (BS/SE)</a:t>
              </a:r>
            </a:p>
          </p:txBody>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17615" y="7578487"/>
            <a:ext cx="2141685" cy="199176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390157" y="4843669"/>
            <a:ext cx="5721377" cy="4837164"/>
          </a:xfrm>
          <a:prstGeom prst="rect">
            <a:avLst/>
          </a:prstGeom>
        </p:spPr>
      </p:pic>
      <p:sp>
        <p:nvSpPr>
          <p:cNvPr id="12" name="TextBox 12"/>
          <p:cNvSpPr txBox="1"/>
          <p:nvPr/>
        </p:nvSpPr>
        <p:spPr>
          <a:xfrm>
            <a:off x="10747848" y="42488"/>
            <a:ext cx="6715105" cy="405616"/>
          </a:xfrm>
          <a:prstGeom prst="rect">
            <a:avLst/>
          </a:prstGeom>
        </p:spPr>
        <p:txBody>
          <a:bodyPr lIns="0" tIns="0" rIns="0" bIns="0" rtlCol="0" anchor="t">
            <a:spAutoFit/>
          </a:bodyPr>
          <a:lstStyle/>
          <a:p>
            <a:pPr>
              <a:lnSpc>
                <a:spcPts val="3359"/>
              </a:lnSpc>
              <a:spcBef>
                <a:spcPct val="0"/>
              </a:spcBef>
            </a:pPr>
            <a:r>
              <a:rPr lang="en-US" sz="2400">
                <a:solidFill>
                  <a:srgbClr val="06064D"/>
                </a:solidFill>
                <a:latin typeface="Space Mono"/>
              </a:rPr>
              <a:t>TOGETHER WE CAN BUILD A FUTURE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37014" y="528152"/>
            <a:ext cx="4459127" cy="5522138"/>
          </a:xfrm>
          <a:prstGeom prst="rect">
            <a:avLst/>
          </a:prstGeom>
        </p:spPr>
      </p:pic>
      <p:sp>
        <p:nvSpPr>
          <p:cNvPr id="3" name="TextBox 3"/>
          <p:cNvSpPr txBox="1"/>
          <p:nvPr/>
        </p:nvSpPr>
        <p:spPr>
          <a:xfrm>
            <a:off x="542826" y="6116956"/>
            <a:ext cx="10718673" cy="3919323"/>
          </a:xfrm>
          <a:prstGeom prst="rect">
            <a:avLst/>
          </a:prstGeom>
        </p:spPr>
        <p:txBody>
          <a:bodyPr lIns="0" tIns="0" rIns="0" bIns="0" rtlCol="0" anchor="t">
            <a:spAutoFit/>
          </a:bodyPr>
          <a:lstStyle/>
          <a:p>
            <a:pPr>
              <a:lnSpc>
                <a:spcPts val="14132"/>
              </a:lnSpc>
            </a:pPr>
            <a:r>
              <a:rPr lang="en-US" sz="12847" spc="-128">
                <a:solidFill>
                  <a:srgbClr val="06064D"/>
                </a:solidFill>
                <a:latin typeface="Muli Bold"/>
              </a:rPr>
              <a:t>OVERVIEW </a:t>
            </a:r>
          </a:p>
          <a:p>
            <a:pPr>
              <a:lnSpc>
                <a:spcPts val="16393"/>
              </a:lnSpc>
            </a:pPr>
            <a:r>
              <a:rPr lang="en-US" sz="14903" spc="-149">
                <a:solidFill>
                  <a:srgbClr val="06064D"/>
                </a:solidFill>
                <a:latin typeface="Muli Bold"/>
              </a:rPr>
              <a:t>PROCESS</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34423" y="258260"/>
            <a:ext cx="1449754" cy="13482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811744" y="3289221"/>
            <a:ext cx="1449754" cy="1348272"/>
          </a:xfrm>
          <a:prstGeom prst="rect">
            <a:avLst/>
          </a:prstGeom>
        </p:spPr>
      </p:pic>
      <p:grpSp>
        <p:nvGrpSpPr>
          <p:cNvPr id="6" name="Group 6"/>
          <p:cNvGrpSpPr/>
          <p:nvPr/>
        </p:nvGrpSpPr>
        <p:grpSpPr>
          <a:xfrm>
            <a:off x="10536621" y="425995"/>
            <a:ext cx="6404875" cy="9610283"/>
            <a:chOff x="0" y="0"/>
            <a:chExt cx="5161450" cy="7744570"/>
          </a:xfrm>
        </p:grpSpPr>
        <p:sp>
          <p:nvSpPr>
            <p:cNvPr id="7" name="Freeform 7"/>
            <p:cNvSpPr/>
            <p:nvPr/>
          </p:nvSpPr>
          <p:spPr>
            <a:xfrm>
              <a:off x="0" y="0"/>
              <a:ext cx="5161450" cy="7744570"/>
            </a:xfrm>
            <a:custGeom>
              <a:avLst/>
              <a:gdLst/>
              <a:ahLst/>
              <a:cxnLst/>
              <a:rect l="l" t="t" r="r" b="b"/>
              <a:pathLst>
                <a:path w="5161450" h="7744570">
                  <a:moveTo>
                    <a:pt x="5036990" y="7744570"/>
                  </a:moveTo>
                  <a:lnTo>
                    <a:pt x="124460" y="7744570"/>
                  </a:lnTo>
                  <a:cubicBezTo>
                    <a:pt x="55880" y="7744570"/>
                    <a:pt x="0" y="7688690"/>
                    <a:pt x="0" y="7620109"/>
                  </a:cubicBezTo>
                  <a:lnTo>
                    <a:pt x="0" y="124460"/>
                  </a:lnTo>
                  <a:cubicBezTo>
                    <a:pt x="0" y="55880"/>
                    <a:pt x="55880" y="0"/>
                    <a:pt x="124460" y="0"/>
                  </a:cubicBezTo>
                  <a:lnTo>
                    <a:pt x="5036990" y="0"/>
                  </a:lnTo>
                  <a:cubicBezTo>
                    <a:pt x="5105571" y="0"/>
                    <a:pt x="5161450" y="55880"/>
                    <a:pt x="5161450" y="124460"/>
                  </a:cubicBezTo>
                  <a:lnTo>
                    <a:pt x="5161450" y="7620109"/>
                  </a:lnTo>
                  <a:cubicBezTo>
                    <a:pt x="5161450" y="7688690"/>
                    <a:pt x="5105571" y="7744570"/>
                    <a:pt x="5036990" y="7744570"/>
                  </a:cubicBezTo>
                  <a:close/>
                </a:path>
              </a:pathLst>
            </a:custGeom>
            <a:solidFill>
              <a:srgbClr val="A6A6A6"/>
            </a:solidFill>
          </p:spPr>
        </p:sp>
      </p:grpSp>
      <p:grpSp>
        <p:nvGrpSpPr>
          <p:cNvPr id="8" name="Group 8"/>
          <p:cNvGrpSpPr/>
          <p:nvPr/>
        </p:nvGrpSpPr>
        <p:grpSpPr>
          <a:xfrm>
            <a:off x="10052897" y="425995"/>
            <a:ext cx="6734219" cy="818693"/>
            <a:chOff x="0" y="0"/>
            <a:chExt cx="5432166" cy="660400"/>
          </a:xfrm>
        </p:grpSpPr>
        <p:sp>
          <p:nvSpPr>
            <p:cNvPr id="9" name="Freeform 9"/>
            <p:cNvSpPr/>
            <p:nvPr/>
          </p:nvSpPr>
          <p:spPr>
            <a:xfrm>
              <a:off x="0" y="0"/>
              <a:ext cx="5432166" cy="660400"/>
            </a:xfrm>
            <a:custGeom>
              <a:avLst/>
              <a:gdLst/>
              <a:ahLst/>
              <a:cxnLst/>
              <a:rect l="l" t="t" r="r" b="b"/>
              <a:pathLst>
                <a:path w="5432166" h="660400">
                  <a:moveTo>
                    <a:pt x="5307706" y="660400"/>
                  </a:moveTo>
                  <a:lnTo>
                    <a:pt x="124460" y="660400"/>
                  </a:lnTo>
                  <a:cubicBezTo>
                    <a:pt x="55880" y="660400"/>
                    <a:pt x="0" y="604520"/>
                    <a:pt x="0" y="535940"/>
                  </a:cubicBezTo>
                  <a:lnTo>
                    <a:pt x="0" y="124460"/>
                  </a:lnTo>
                  <a:cubicBezTo>
                    <a:pt x="0" y="55880"/>
                    <a:pt x="55880" y="0"/>
                    <a:pt x="124460" y="0"/>
                  </a:cubicBezTo>
                  <a:lnTo>
                    <a:pt x="5307706" y="0"/>
                  </a:lnTo>
                  <a:cubicBezTo>
                    <a:pt x="5376286" y="0"/>
                    <a:pt x="5432166" y="55880"/>
                    <a:pt x="5432166" y="124460"/>
                  </a:cubicBezTo>
                  <a:lnTo>
                    <a:pt x="5432166" y="535940"/>
                  </a:lnTo>
                  <a:cubicBezTo>
                    <a:pt x="5432166" y="604520"/>
                    <a:pt x="5376286" y="660400"/>
                    <a:pt x="5307706" y="660400"/>
                  </a:cubicBezTo>
                  <a:close/>
                </a:path>
              </a:pathLst>
            </a:custGeom>
            <a:solidFill>
              <a:srgbClr val="06064D"/>
            </a:solidFill>
          </p:spPr>
        </p:sp>
      </p:grpSp>
      <p:grpSp>
        <p:nvGrpSpPr>
          <p:cNvPr id="10" name="Group 10"/>
          <p:cNvGrpSpPr/>
          <p:nvPr/>
        </p:nvGrpSpPr>
        <p:grpSpPr>
          <a:xfrm>
            <a:off x="10052897" y="1455800"/>
            <a:ext cx="6734219" cy="818693"/>
            <a:chOff x="0" y="0"/>
            <a:chExt cx="5432166" cy="660400"/>
          </a:xfrm>
        </p:grpSpPr>
        <p:sp>
          <p:nvSpPr>
            <p:cNvPr id="11" name="Freeform 11"/>
            <p:cNvSpPr/>
            <p:nvPr/>
          </p:nvSpPr>
          <p:spPr>
            <a:xfrm>
              <a:off x="0" y="0"/>
              <a:ext cx="5432166" cy="660400"/>
            </a:xfrm>
            <a:custGeom>
              <a:avLst/>
              <a:gdLst/>
              <a:ahLst/>
              <a:cxnLst/>
              <a:rect l="l" t="t" r="r" b="b"/>
              <a:pathLst>
                <a:path w="5432166" h="660400">
                  <a:moveTo>
                    <a:pt x="5307706" y="660400"/>
                  </a:moveTo>
                  <a:lnTo>
                    <a:pt x="124460" y="660400"/>
                  </a:lnTo>
                  <a:cubicBezTo>
                    <a:pt x="55880" y="660400"/>
                    <a:pt x="0" y="604520"/>
                    <a:pt x="0" y="535940"/>
                  </a:cubicBezTo>
                  <a:lnTo>
                    <a:pt x="0" y="124460"/>
                  </a:lnTo>
                  <a:cubicBezTo>
                    <a:pt x="0" y="55880"/>
                    <a:pt x="55880" y="0"/>
                    <a:pt x="124460" y="0"/>
                  </a:cubicBezTo>
                  <a:lnTo>
                    <a:pt x="5307706" y="0"/>
                  </a:lnTo>
                  <a:cubicBezTo>
                    <a:pt x="5376286" y="0"/>
                    <a:pt x="5432166" y="55880"/>
                    <a:pt x="5432166" y="124460"/>
                  </a:cubicBezTo>
                  <a:lnTo>
                    <a:pt x="5432166" y="535940"/>
                  </a:lnTo>
                  <a:cubicBezTo>
                    <a:pt x="5432166" y="604520"/>
                    <a:pt x="5376286" y="660400"/>
                    <a:pt x="5307706" y="660400"/>
                  </a:cubicBezTo>
                  <a:close/>
                </a:path>
              </a:pathLst>
            </a:custGeom>
            <a:solidFill>
              <a:srgbClr val="06064D"/>
            </a:solidFill>
          </p:spPr>
        </p:sp>
      </p:grpSp>
      <p:grpSp>
        <p:nvGrpSpPr>
          <p:cNvPr id="12" name="Group 12"/>
          <p:cNvGrpSpPr/>
          <p:nvPr/>
        </p:nvGrpSpPr>
        <p:grpSpPr>
          <a:xfrm>
            <a:off x="10052897" y="2511571"/>
            <a:ext cx="6740808" cy="819494"/>
            <a:chOff x="0" y="0"/>
            <a:chExt cx="5432166" cy="660400"/>
          </a:xfrm>
        </p:grpSpPr>
        <p:sp>
          <p:nvSpPr>
            <p:cNvPr id="13" name="Freeform 13"/>
            <p:cNvSpPr/>
            <p:nvPr/>
          </p:nvSpPr>
          <p:spPr>
            <a:xfrm>
              <a:off x="0" y="0"/>
              <a:ext cx="5432166" cy="660400"/>
            </a:xfrm>
            <a:custGeom>
              <a:avLst/>
              <a:gdLst/>
              <a:ahLst/>
              <a:cxnLst/>
              <a:rect l="l" t="t" r="r" b="b"/>
              <a:pathLst>
                <a:path w="5432166" h="660400">
                  <a:moveTo>
                    <a:pt x="5307706" y="660400"/>
                  </a:moveTo>
                  <a:lnTo>
                    <a:pt x="124460" y="660400"/>
                  </a:lnTo>
                  <a:cubicBezTo>
                    <a:pt x="55880" y="660400"/>
                    <a:pt x="0" y="604520"/>
                    <a:pt x="0" y="535940"/>
                  </a:cubicBezTo>
                  <a:lnTo>
                    <a:pt x="0" y="124460"/>
                  </a:lnTo>
                  <a:cubicBezTo>
                    <a:pt x="0" y="55880"/>
                    <a:pt x="55880" y="0"/>
                    <a:pt x="124460" y="0"/>
                  </a:cubicBezTo>
                  <a:lnTo>
                    <a:pt x="5307706" y="0"/>
                  </a:lnTo>
                  <a:cubicBezTo>
                    <a:pt x="5376286" y="0"/>
                    <a:pt x="5432166" y="55880"/>
                    <a:pt x="5432166" y="124460"/>
                  </a:cubicBezTo>
                  <a:lnTo>
                    <a:pt x="5432166" y="535940"/>
                  </a:lnTo>
                  <a:cubicBezTo>
                    <a:pt x="5432166" y="604520"/>
                    <a:pt x="5376286" y="660400"/>
                    <a:pt x="5307706" y="660400"/>
                  </a:cubicBezTo>
                  <a:close/>
                </a:path>
              </a:pathLst>
            </a:custGeom>
            <a:solidFill>
              <a:srgbClr val="06064D"/>
            </a:solidFill>
          </p:spPr>
        </p:sp>
      </p:grpSp>
      <p:sp>
        <p:nvSpPr>
          <p:cNvPr id="14" name="TextBox 14"/>
          <p:cNvSpPr txBox="1"/>
          <p:nvPr/>
        </p:nvSpPr>
        <p:spPr>
          <a:xfrm>
            <a:off x="10536621" y="495737"/>
            <a:ext cx="4691517" cy="613336"/>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Inknut Antiqua Medium"/>
              </a:rPr>
              <a:t>ORIENTATION</a:t>
            </a:r>
          </a:p>
        </p:txBody>
      </p:sp>
      <p:sp>
        <p:nvSpPr>
          <p:cNvPr id="15" name="TextBox 15"/>
          <p:cNvSpPr txBox="1"/>
          <p:nvPr/>
        </p:nvSpPr>
        <p:spPr>
          <a:xfrm>
            <a:off x="10446640" y="1542070"/>
            <a:ext cx="5532207" cy="580278"/>
          </a:xfrm>
          <a:prstGeom prst="rect">
            <a:avLst/>
          </a:prstGeom>
        </p:spPr>
        <p:txBody>
          <a:bodyPr lIns="0" tIns="0" rIns="0" bIns="0" rtlCol="0" anchor="t">
            <a:spAutoFit/>
          </a:bodyPr>
          <a:lstStyle/>
          <a:p>
            <a:pPr>
              <a:lnSpc>
                <a:spcPts val="4760"/>
              </a:lnSpc>
              <a:spcBef>
                <a:spcPct val="0"/>
              </a:spcBef>
            </a:pPr>
            <a:r>
              <a:rPr lang="en-US" sz="3400">
                <a:solidFill>
                  <a:srgbClr val="FFFFFF"/>
                </a:solidFill>
                <a:latin typeface="Inknut Antiqua Medium"/>
              </a:rPr>
              <a:t>INITIAL INTERVIEW</a:t>
            </a:r>
          </a:p>
        </p:txBody>
      </p:sp>
      <p:pic>
        <p:nvPicPr>
          <p:cNvPr id="16" name="Picture 16"/>
          <p:cNvPicPr>
            <a:picLocks noChangeAspect="1"/>
          </p:cNvPicPr>
          <p:nvPr/>
        </p:nvPicPr>
        <p:blipFill>
          <a:blip r:embed="rId6"/>
          <a:srcRect/>
          <a:stretch>
            <a:fillRect/>
          </a:stretch>
        </p:blipFill>
        <p:spPr>
          <a:xfrm>
            <a:off x="3922510" y="603460"/>
            <a:ext cx="1055906" cy="1012350"/>
          </a:xfrm>
          <a:prstGeom prst="rect">
            <a:avLst/>
          </a:prstGeom>
        </p:spPr>
      </p:pic>
      <p:sp>
        <p:nvSpPr>
          <p:cNvPr id="17" name="TextBox 17"/>
          <p:cNvSpPr txBox="1"/>
          <p:nvPr/>
        </p:nvSpPr>
        <p:spPr>
          <a:xfrm>
            <a:off x="10446640" y="2654622"/>
            <a:ext cx="5712168" cy="546110"/>
          </a:xfrm>
          <a:prstGeom prst="rect">
            <a:avLst/>
          </a:prstGeom>
        </p:spPr>
        <p:txBody>
          <a:bodyPr lIns="0" tIns="0" rIns="0" bIns="0" rtlCol="0" anchor="t">
            <a:spAutoFit/>
          </a:bodyPr>
          <a:lstStyle/>
          <a:p>
            <a:pPr>
              <a:lnSpc>
                <a:spcPts val="4549"/>
              </a:lnSpc>
              <a:spcBef>
                <a:spcPct val="0"/>
              </a:spcBef>
            </a:pPr>
            <a:r>
              <a:rPr lang="en-US" sz="3249">
                <a:solidFill>
                  <a:srgbClr val="FFFFFF"/>
                </a:solidFill>
                <a:latin typeface="Inknut Antiqua Medium"/>
              </a:rPr>
              <a:t>ASSESSMENT </a:t>
            </a:r>
          </a:p>
        </p:txBody>
      </p:sp>
      <p:grpSp>
        <p:nvGrpSpPr>
          <p:cNvPr id="18" name="Group 18"/>
          <p:cNvGrpSpPr/>
          <p:nvPr/>
        </p:nvGrpSpPr>
        <p:grpSpPr>
          <a:xfrm>
            <a:off x="10052897" y="3711181"/>
            <a:ext cx="6734219" cy="923443"/>
            <a:chOff x="0" y="0"/>
            <a:chExt cx="5432166" cy="744897"/>
          </a:xfrm>
        </p:grpSpPr>
        <p:sp>
          <p:nvSpPr>
            <p:cNvPr id="19" name="Freeform 19"/>
            <p:cNvSpPr/>
            <p:nvPr/>
          </p:nvSpPr>
          <p:spPr>
            <a:xfrm>
              <a:off x="0" y="0"/>
              <a:ext cx="5432166" cy="744897"/>
            </a:xfrm>
            <a:custGeom>
              <a:avLst/>
              <a:gdLst/>
              <a:ahLst/>
              <a:cxnLst/>
              <a:rect l="l" t="t" r="r" b="b"/>
              <a:pathLst>
                <a:path w="5432166" h="744897">
                  <a:moveTo>
                    <a:pt x="5307706" y="744897"/>
                  </a:moveTo>
                  <a:lnTo>
                    <a:pt x="124460" y="744897"/>
                  </a:lnTo>
                  <a:cubicBezTo>
                    <a:pt x="55880" y="744897"/>
                    <a:pt x="0" y="689017"/>
                    <a:pt x="0" y="620437"/>
                  </a:cubicBezTo>
                  <a:lnTo>
                    <a:pt x="0" y="124460"/>
                  </a:lnTo>
                  <a:cubicBezTo>
                    <a:pt x="0" y="55880"/>
                    <a:pt x="55880" y="0"/>
                    <a:pt x="124460" y="0"/>
                  </a:cubicBezTo>
                  <a:lnTo>
                    <a:pt x="5307706" y="0"/>
                  </a:lnTo>
                  <a:cubicBezTo>
                    <a:pt x="5376286" y="0"/>
                    <a:pt x="5432166" y="55880"/>
                    <a:pt x="5432166" y="124460"/>
                  </a:cubicBezTo>
                  <a:lnTo>
                    <a:pt x="5432166" y="620437"/>
                  </a:lnTo>
                  <a:cubicBezTo>
                    <a:pt x="5432166" y="689017"/>
                    <a:pt x="5376286" y="744897"/>
                    <a:pt x="5307706" y="744897"/>
                  </a:cubicBezTo>
                  <a:close/>
                </a:path>
              </a:pathLst>
            </a:custGeom>
            <a:solidFill>
              <a:srgbClr val="06064D"/>
            </a:solidFill>
          </p:spPr>
        </p:sp>
      </p:grpSp>
      <p:sp>
        <p:nvSpPr>
          <p:cNvPr id="20" name="TextBox 20"/>
          <p:cNvSpPr txBox="1"/>
          <p:nvPr/>
        </p:nvSpPr>
        <p:spPr>
          <a:xfrm>
            <a:off x="10446640" y="3915732"/>
            <a:ext cx="5712168" cy="463522"/>
          </a:xfrm>
          <a:prstGeom prst="rect">
            <a:avLst/>
          </a:prstGeom>
        </p:spPr>
        <p:txBody>
          <a:bodyPr lIns="0" tIns="0" rIns="0" bIns="0" rtlCol="0" anchor="t">
            <a:spAutoFit/>
          </a:bodyPr>
          <a:lstStyle/>
          <a:p>
            <a:pPr>
              <a:lnSpc>
                <a:spcPts val="3849"/>
              </a:lnSpc>
              <a:spcBef>
                <a:spcPct val="0"/>
              </a:spcBef>
            </a:pPr>
            <a:r>
              <a:rPr lang="en-US" sz="2749">
                <a:solidFill>
                  <a:srgbClr val="FFFFFF"/>
                </a:solidFill>
                <a:latin typeface="Inknut Antiqua Medium"/>
              </a:rPr>
              <a:t>ELIBILITY/INELIGIBILITY</a:t>
            </a:r>
          </a:p>
        </p:txBody>
      </p:sp>
      <p:grpSp>
        <p:nvGrpSpPr>
          <p:cNvPr id="21" name="Group 21"/>
          <p:cNvGrpSpPr/>
          <p:nvPr/>
        </p:nvGrpSpPr>
        <p:grpSpPr>
          <a:xfrm>
            <a:off x="10046308" y="8754421"/>
            <a:ext cx="6740808" cy="1010511"/>
            <a:chOff x="0" y="0"/>
            <a:chExt cx="5432166" cy="814333"/>
          </a:xfrm>
        </p:grpSpPr>
        <p:sp>
          <p:nvSpPr>
            <p:cNvPr id="22" name="Freeform 22"/>
            <p:cNvSpPr/>
            <p:nvPr/>
          </p:nvSpPr>
          <p:spPr>
            <a:xfrm>
              <a:off x="0" y="0"/>
              <a:ext cx="5432166" cy="814333"/>
            </a:xfrm>
            <a:custGeom>
              <a:avLst/>
              <a:gdLst/>
              <a:ahLst/>
              <a:cxnLst/>
              <a:rect l="l" t="t" r="r" b="b"/>
              <a:pathLst>
                <a:path w="5432166" h="814333">
                  <a:moveTo>
                    <a:pt x="5307706" y="814333"/>
                  </a:moveTo>
                  <a:lnTo>
                    <a:pt x="124460" y="814333"/>
                  </a:lnTo>
                  <a:cubicBezTo>
                    <a:pt x="55880" y="814333"/>
                    <a:pt x="0" y="758453"/>
                    <a:pt x="0" y="689873"/>
                  </a:cubicBezTo>
                  <a:lnTo>
                    <a:pt x="0" y="124460"/>
                  </a:lnTo>
                  <a:cubicBezTo>
                    <a:pt x="0" y="55880"/>
                    <a:pt x="55880" y="0"/>
                    <a:pt x="124460" y="0"/>
                  </a:cubicBezTo>
                  <a:lnTo>
                    <a:pt x="5307706" y="0"/>
                  </a:lnTo>
                  <a:cubicBezTo>
                    <a:pt x="5376286" y="0"/>
                    <a:pt x="5432166" y="55880"/>
                    <a:pt x="5432166" y="124460"/>
                  </a:cubicBezTo>
                  <a:lnTo>
                    <a:pt x="5432166" y="689873"/>
                  </a:lnTo>
                  <a:cubicBezTo>
                    <a:pt x="5432166" y="758453"/>
                    <a:pt x="5376286" y="814333"/>
                    <a:pt x="5307706" y="814333"/>
                  </a:cubicBezTo>
                  <a:close/>
                </a:path>
              </a:pathLst>
            </a:custGeom>
            <a:solidFill>
              <a:srgbClr val="06064D"/>
            </a:solidFill>
          </p:spPr>
        </p:sp>
      </p:grpSp>
      <p:sp>
        <p:nvSpPr>
          <p:cNvPr id="23" name="TextBox 23"/>
          <p:cNvSpPr txBox="1"/>
          <p:nvPr/>
        </p:nvSpPr>
        <p:spPr>
          <a:xfrm>
            <a:off x="10428418" y="8944417"/>
            <a:ext cx="6347065" cy="563843"/>
          </a:xfrm>
          <a:prstGeom prst="rect">
            <a:avLst/>
          </a:prstGeom>
        </p:spPr>
        <p:txBody>
          <a:bodyPr lIns="0" tIns="0" rIns="0" bIns="0" rtlCol="0" anchor="t">
            <a:spAutoFit/>
          </a:bodyPr>
          <a:lstStyle/>
          <a:p>
            <a:pPr>
              <a:lnSpc>
                <a:spcPts val="4620"/>
              </a:lnSpc>
              <a:spcBef>
                <a:spcPct val="0"/>
              </a:spcBef>
            </a:pPr>
            <a:r>
              <a:rPr lang="en-US" sz="3300">
                <a:solidFill>
                  <a:srgbClr val="FFFFFF"/>
                </a:solidFill>
                <a:latin typeface="Inknut Antiqua Medium"/>
              </a:rPr>
              <a:t>SUCCESSFUL CLOSURE</a:t>
            </a:r>
          </a:p>
        </p:txBody>
      </p:sp>
      <p:grpSp>
        <p:nvGrpSpPr>
          <p:cNvPr id="24" name="Group 24"/>
          <p:cNvGrpSpPr/>
          <p:nvPr/>
        </p:nvGrpSpPr>
        <p:grpSpPr>
          <a:xfrm>
            <a:off x="10046308" y="4940246"/>
            <a:ext cx="6740808" cy="1010511"/>
            <a:chOff x="0" y="0"/>
            <a:chExt cx="5432166" cy="814333"/>
          </a:xfrm>
        </p:grpSpPr>
        <p:sp>
          <p:nvSpPr>
            <p:cNvPr id="25" name="Freeform 25"/>
            <p:cNvSpPr/>
            <p:nvPr/>
          </p:nvSpPr>
          <p:spPr>
            <a:xfrm>
              <a:off x="0" y="0"/>
              <a:ext cx="5432166" cy="814333"/>
            </a:xfrm>
            <a:custGeom>
              <a:avLst/>
              <a:gdLst/>
              <a:ahLst/>
              <a:cxnLst/>
              <a:rect l="l" t="t" r="r" b="b"/>
              <a:pathLst>
                <a:path w="5432166" h="814333">
                  <a:moveTo>
                    <a:pt x="5307706" y="814333"/>
                  </a:moveTo>
                  <a:lnTo>
                    <a:pt x="124460" y="814333"/>
                  </a:lnTo>
                  <a:cubicBezTo>
                    <a:pt x="55880" y="814333"/>
                    <a:pt x="0" y="758453"/>
                    <a:pt x="0" y="689873"/>
                  </a:cubicBezTo>
                  <a:lnTo>
                    <a:pt x="0" y="124460"/>
                  </a:lnTo>
                  <a:cubicBezTo>
                    <a:pt x="0" y="55880"/>
                    <a:pt x="55880" y="0"/>
                    <a:pt x="124460" y="0"/>
                  </a:cubicBezTo>
                  <a:lnTo>
                    <a:pt x="5307706" y="0"/>
                  </a:lnTo>
                  <a:cubicBezTo>
                    <a:pt x="5376286" y="0"/>
                    <a:pt x="5432166" y="55880"/>
                    <a:pt x="5432166" y="124460"/>
                  </a:cubicBezTo>
                  <a:lnTo>
                    <a:pt x="5432166" y="689873"/>
                  </a:lnTo>
                  <a:cubicBezTo>
                    <a:pt x="5432166" y="758453"/>
                    <a:pt x="5376286" y="814333"/>
                    <a:pt x="5307706" y="814333"/>
                  </a:cubicBezTo>
                  <a:close/>
                </a:path>
              </a:pathLst>
            </a:custGeom>
            <a:solidFill>
              <a:srgbClr val="06064D"/>
            </a:solidFill>
          </p:spPr>
        </p:sp>
      </p:grpSp>
      <p:grpSp>
        <p:nvGrpSpPr>
          <p:cNvPr id="26" name="Group 26"/>
          <p:cNvGrpSpPr/>
          <p:nvPr/>
        </p:nvGrpSpPr>
        <p:grpSpPr>
          <a:xfrm>
            <a:off x="10059486" y="6222555"/>
            <a:ext cx="6734219" cy="1009523"/>
            <a:chOff x="0" y="0"/>
            <a:chExt cx="5432166" cy="814333"/>
          </a:xfrm>
        </p:grpSpPr>
        <p:sp>
          <p:nvSpPr>
            <p:cNvPr id="27" name="Freeform 27"/>
            <p:cNvSpPr/>
            <p:nvPr/>
          </p:nvSpPr>
          <p:spPr>
            <a:xfrm>
              <a:off x="0" y="0"/>
              <a:ext cx="5432166" cy="814333"/>
            </a:xfrm>
            <a:custGeom>
              <a:avLst/>
              <a:gdLst/>
              <a:ahLst/>
              <a:cxnLst/>
              <a:rect l="l" t="t" r="r" b="b"/>
              <a:pathLst>
                <a:path w="5432166" h="814333">
                  <a:moveTo>
                    <a:pt x="5307706" y="814333"/>
                  </a:moveTo>
                  <a:lnTo>
                    <a:pt x="124460" y="814333"/>
                  </a:lnTo>
                  <a:cubicBezTo>
                    <a:pt x="55880" y="814333"/>
                    <a:pt x="0" y="758453"/>
                    <a:pt x="0" y="689873"/>
                  </a:cubicBezTo>
                  <a:lnTo>
                    <a:pt x="0" y="124460"/>
                  </a:lnTo>
                  <a:cubicBezTo>
                    <a:pt x="0" y="55880"/>
                    <a:pt x="55880" y="0"/>
                    <a:pt x="124460" y="0"/>
                  </a:cubicBezTo>
                  <a:lnTo>
                    <a:pt x="5307706" y="0"/>
                  </a:lnTo>
                  <a:cubicBezTo>
                    <a:pt x="5376286" y="0"/>
                    <a:pt x="5432166" y="55880"/>
                    <a:pt x="5432166" y="124460"/>
                  </a:cubicBezTo>
                  <a:lnTo>
                    <a:pt x="5432166" y="689873"/>
                  </a:lnTo>
                  <a:cubicBezTo>
                    <a:pt x="5432166" y="758453"/>
                    <a:pt x="5376286" y="814333"/>
                    <a:pt x="5307706" y="814333"/>
                  </a:cubicBezTo>
                  <a:close/>
                </a:path>
              </a:pathLst>
            </a:custGeom>
            <a:solidFill>
              <a:srgbClr val="06064D"/>
            </a:solidFill>
          </p:spPr>
        </p:sp>
      </p:grpSp>
      <p:sp>
        <p:nvSpPr>
          <p:cNvPr id="28" name="TextBox 28"/>
          <p:cNvSpPr txBox="1"/>
          <p:nvPr/>
        </p:nvSpPr>
        <p:spPr>
          <a:xfrm>
            <a:off x="10446640" y="5036635"/>
            <a:ext cx="4691517" cy="779631"/>
          </a:xfrm>
          <a:prstGeom prst="rect">
            <a:avLst/>
          </a:prstGeom>
        </p:spPr>
        <p:txBody>
          <a:bodyPr lIns="0" tIns="0" rIns="0" bIns="0" rtlCol="0" anchor="t">
            <a:spAutoFit/>
          </a:bodyPr>
          <a:lstStyle/>
          <a:p>
            <a:pPr>
              <a:lnSpc>
                <a:spcPts val="3219"/>
              </a:lnSpc>
              <a:spcBef>
                <a:spcPct val="0"/>
              </a:spcBef>
            </a:pPr>
            <a:r>
              <a:rPr lang="en-US" sz="2299">
                <a:solidFill>
                  <a:srgbClr val="FFFFFF"/>
                </a:solidFill>
                <a:latin typeface="Inknut Antiqua Medium"/>
              </a:rPr>
              <a:t>INDIVIDUAL PLAN OF EMPLOYMENT (IPE)</a:t>
            </a:r>
          </a:p>
        </p:txBody>
      </p:sp>
      <p:grpSp>
        <p:nvGrpSpPr>
          <p:cNvPr id="29" name="Group 29"/>
          <p:cNvGrpSpPr/>
          <p:nvPr/>
        </p:nvGrpSpPr>
        <p:grpSpPr>
          <a:xfrm>
            <a:off x="10046308" y="7509449"/>
            <a:ext cx="6740808" cy="1010511"/>
            <a:chOff x="0" y="0"/>
            <a:chExt cx="5432166" cy="814333"/>
          </a:xfrm>
        </p:grpSpPr>
        <p:sp>
          <p:nvSpPr>
            <p:cNvPr id="30" name="Freeform 30"/>
            <p:cNvSpPr/>
            <p:nvPr/>
          </p:nvSpPr>
          <p:spPr>
            <a:xfrm>
              <a:off x="0" y="0"/>
              <a:ext cx="5432166" cy="814333"/>
            </a:xfrm>
            <a:custGeom>
              <a:avLst/>
              <a:gdLst/>
              <a:ahLst/>
              <a:cxnLst/>
              <a:rect l="l" t="t" r="r" b="b"/>
              <a:pathLst>
                <a:path w="5432166" h="814333">
                  <a:moveTo>
                    <a:pt x="5307706" y="814333"/>
                  </a:moveTo>
                  <a:lnTo>
                    <a:pt x="124460" y="814333"/>
                  </a:lnTo>
                  <a:cubicBezTo>
                    <a:pt x="55880" y="814333"/>
                    <a:pt x="0" y="758453"/>
                    <a:pt x="0" y="689873"/>
                  </a:cubicBezTo>
                  <a:lnTo>
                    <a:pt x="0" y="124460"/>
                  </a:lnTo>
                  <a:cubicBezTo>
                    <a:pt x="0" y="55880"/>
                    <a:pt x="55880" y="0"/>
                    <a:pt x="124460" y="0"/>
                  </a:cubicBezTo>
                  <a:lnTo>
                    <a:pt x="5307706" y="0"/>
                  </a:lnTo>
                  <a:cubicBezTo>
                    <a:pt x="5376286" y="0"/>
                    <a:pt x="5432166" y="55880"/>
                    <a:pt x="5432166" y="124460"/>
                  </a:cubicBezTo>
                  <a:lnTo>
                    <a:pt x="5432166" y="689873"/>
                  </a:lnTo>
                  <a:cubicBezTo>
                    <a:pt x="5432166" y="758453"/>
                    <a:pt x="5376286" y="814333"/>
                    <a:pt x="5307706" y="814333"/>
                  </a:cubicBezTo>
                  <a:close/>
                </a:path>
              </a:pathLst>
            </a:custGeom>
            <a:solidFill>
              <a:srgbClr val="06064D"/>
            </a:solidFill>
          </p:spPr>
        </p:sp>
      </p:grpSp>
      <p:sp>
        <p:nvSpPr>
          <p:cNvPr id="31" name="TextBox 31"/>
          <p:cNvSpPr txBox="1"/>
          <p:nvPr/>
        </p:nvSpPr>
        <p:spPr>
          <a:xfrm>
            <a:off x="10428418" y="6459421"/>
            <a:ext cx="5568651" cy="488166"/>
          </a:xfrm>
          <a:prstGeom prst="rect">
            <a:avLst/>
          </a:prstGeom>
        </p:spPr>
        <p:txBody>
          <a:bodyPr lIns="0" tIns="0" rIns="0" bIns="0" rtlCol="0" anchor="t">
            <a:spAutoFit/>
          </a:bodyPr>
          <a:lstStyle/>
          <a:p>
            <a:pPr>
              <a:lnSpc>
                <a:spcPts val="4060"/>
              </a:lnSpc>
              <a:spcBef>
                <a:spcPct val="0"/>
              </a:spcBef>
            </a:pPr>
            <a:r>
              <a:rPr lang="en-US" sz="2900">
                <a:solidFill>
                  <a:srgbClr val="FFFFFF"/>
                </a:solidFill>
                <a:latin typeface="Inknut Antiqua Medium"/>
              </a:rPr>
              <a:t>PROVISION OF SERVICES</a:t>
            </a:r>
          </a:p>
        </p:txBody>
      </p:sp>
      <p:sp>
        <p:nvSpPr>
          <p:cNvPr id="32" name="TextBox 32"/>
          <p:cNvSpPr txBox="1"/>
          <p:nvPr/>
        </p:nvSpPr>
        <p:spPr>
          <a:xfrm rot="-5400000">
            <a:off x="12860199" y="5213630"/>
            <a:ext cx="8738152" cy="530163"/>
          </a:xfrm>
          <a:prstGeom prst="rect">
            <a:avLst/>
          </a:prstGeom>
        </p:spPr>
        <p:txBody>
          <a:bodyPr lIns="0" tIns="0" rIns="0" bIns="0" rtlCol="0" anchor="t">
            <a:spAutoFit/>
          </a:bodyPr>
          <a:lstStyle/>
          <a:p>
            <a:pPr>
              <a:lnSpc>
                <a:spcPts val="4372"/>
              </a:lnSpc>
              <a:spcBef>
                <a:spcPct val="0"/>
              </a:spcBef>
            </a:pPr>
            <a:r>
              <a:rPr lang="en-US" sz="3123">
                <a:solidFill>
                  <a:srgbClr val="737373"/>
                </a:solidFill>
                <a:latin typeface="Space Mono"/>
              </a:rPr>
              <a:t>TOGETHER WE CAN BUILD A FUTURE</a:t>
            </a:r>
          </a:p>
        </p:txBody>
      </p:sp>
      <p:sp>
        <p:nvSpPr>
          <p:cNvPr id="33" name="TextBox 33"/>
          <p:cNvSpPr txBox="1"/>
          <p:nvPr/>
        </p:nvSpPr>
        <p:spPr>
          <a:xfrm>
            <a:off x="10446640" y="7674699"/>
            <a:ext cx="4691517" cy="613336"/>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Inknut Antiqua Medium"/>
              </a:rPr>
              <a:t>EMPLOYMENT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27883" y="697398"/>
            <a:ext cx="5467466" cy="8923443"/>
            <a:chOff x="0" y="0"/>
            <a:chExt cx="3247482" cy="5300210"/>
          </a:xfrm>
        </p:grpSpPr>
        <p:sp>
          <p:nvSpPr>
            <p:cNvPr id="3" name="Freeform 3"/>
            <p:cNvSpPr/>
            <p:nvPr/>
          </p:nvSpPr>
          <p:spPr>
            <a:xfrm>
              <a:off x="0" y="0"/>
              <a:ext cx="3247482" cy="5300210"/>
            </a:xfrm>
            <a:custGeom>
              <a:avLst/>
              <a:gdLst/>
              <a:ahLst/>
              <a:cxnLst/>
              <a:rect l="l" t="t" r="r" b="b"/>
              <a:pathLst>
                <a:path w="3247482" h="5300210">
                  <a:moveTo>
                    <a:pt x="3123022" y="5300210"/>
                  </a:moveTo>
                  <a:lnTo>
                    <a:pt x="124460" y="5300210"/>
                  </a:lnTo>
                  <a:cubicBezTo>
                    <a:pt x="55880" y="5300210"/>
                    <a:pt x="0" y="5244330"/>
                    <a:pt x="0" y="5175750"/>
                  </a:cubicBezTo>
                  <a:lnTo>
                    <a:pt x="0" y="124460"/>
                  </a:lnTo>
                  <a:cubicBezTo>
                    <a:pt x="0" y="55880"/>
                    <a:pt x="55880" y="0"/>
                    <a:pt x="124460" y="0"/>
                  </a:cubicBezTo>
                  <a:lnTo>
                    <a:pt x="3123022" y="0"/>
                  </a:lnTo>
                  <a:cubicBezTo>
                    <a:pt x="3191602" y="0"/>
                    <a:pt x="3247482" y="55880"/>
                    <a:pt x="3247482" y="124460"/>
                  </a:cubicBezTo>
                  <a:lnTo>
                    <a:pt x="3247482" y="5175750"/>
                  </a:lnTo>
                  <a:cubicBezTo>
                    <a:pt x="3247482" y="5244330"/>
                    <a:pt x="3191602" y="5300210"/>
                    <a:pt x="3123022" y="5300210"/>
                  </a:cubicBezTo>
                  <a:close/>
                </a:path>
              </a:pathLst>
            </a:custGeom>
            <a:solidFill>
              <a:srgbClr val="737373"/>
            </a:solidFill>
          </p:spPr>
        </p:sp>
      </p:grpSp>
      <p:grpSp>
        <p:nvGrpSpPr>
          <p:cNvPr id="4" name="Group 4"/>
          <p:cNvGrpSpPr/>
          <p:nvPr/>
        </p:nvGrpSpPr>
        <p:grpSpPr>
          <a:xfrm>
            <a:off x="7350519" y="378250"/>
            <a:ext cx="7291256" cy="1724719"/>
            <a:chOff x="0" y="0"/>
            <a:chExt cx="4393297" cy="1039218"/>
          </a:xfrm>
        </p:grpSpPr>
        <p:sp>
          <p:nvSpPr>
            <p:cNvPr id="5" name="Freeform 5"/>
            <p:cNvSpPr/>
            <p:nvPr/>
          </p:nvSpPr>
          <p:spPr>
            <a:xfrm>
              <a:off x="0" y="0"/>
              <a:ext cx="4393297" cy="1039218"/>
            </a:xfrm>
            <a:custGeom>
              <a:avLst/>
              <a:gdLst/>
              <a:ahLst/>
              <a:cxnLst/>
              <a:rect l="l" t="t" r="r" b="b"/>
              <a:pathLst>
                <a:path w="4393297" h="1039218">
                  <a:moveTo>
                    <a:pt x="4268837" y="1039218"/>
                  </a:moveTo>
                  <a:lnTo>
                    <a:pt x="124460" y="1039218"/>
                  </a:lnTo>
                  <a:cubicBezTo>
                    <a:pt x="55880" y="1039218"/>
                    <a:pt x="0" y="983338"/>
                    <a:pt x="0" y="914758"/>
                  </a:cubicBezTo>
                  <a:lnTo>
                    <a:pt x="0" y="124460"/>
                  </a:lnTo>
                  <a:cubicBezTo>
                    <a:pt x="0" y="55880"/>
                    <a:pt x="55880" y="0"/>
                    <a:pt x="124460" y="0"/>
                  </a:cubicBezTo>
                  <a:lnTo>
                    <a:pt x="4268837" y="0"/>
                  </a:lnTo>
                  <a:cubicBezTo>
                    <a:pt x="4337417" y="0"/>
                    <a:pt x="4393297" y="55880"/>
                    <a:pt x="4393297" y="124460"/>
                  </a:cubicBezTo>
                  <a:lnTo>
                    <a:pt x="4393297" y="914758"/>
                  </a:lnTo>
                  <a:cubicBezTo>
                    <a:pt x="4393297" y="983338"/>
                    <a:pt x="4337417" y="1039218"/>
                    <a:pt x="4268837" y="1039218"/>
                  </a:cubicBezTo>
                  <a:close/>
                </a:path>
              </a:pathLst>
            </a:custGeom>
            <a:solidFill>
              <a:srgbClr val="06064D"/>
            </a:solidFill>
          </p:spPr>
        </p:sp>
      </p:grpSp>
      <p:grpSp>
        <p:nvGrpSpPr>
          <p:cNvPr id="6" name="Group 6"/>
          <p:cNvGrpSpPr/>
          <p:nvPr/>
        </p:nvGrpSpPr>
        <p:grpSpPr>
          <a:xfrm>
            <a:off x="7479831" y="4242056"/>
            <a:ext cx="7291256" cy="1102305"/>
            <a:chOff x="0" y="0"/>
            <a:chExt cx="4393297" cy="664186"/>
          </a:xfrm>
        </p:grpSpPr>
        <p:sp>
          <p:nvSpPr>
            <p:cNvPr id="7" name="Freeform 7"/>
            <p:cNvSpPr/>
            <p:nvPr/>
          </p:nvSpPr>
          <p:spPr>
            <a:xfrm>
              <a:off x="0" y="0"/>
              <a:ext cx="4393297" cy="664186"/>
            </a:xfrm>
            <a:custGeom>
              <a:avLst/>
              <a:gdLst/>
              <a:ahLst/>
              <a:cxnLst/>
              <a:rect l="l" t="t" r="r" b="b"/>
              <a:pathLst>
                <a:path w="4393297" h="664186">
                  <a:moveTo>
                    <a:pt x="4268837" y="664186"/>
                  </a:moveTo>
                  <a:lnTo>
                    <a:pt x="124460" y="664186"/>
                  </a:lnTo>
                  <a:cubicBezTo>
                    <a:pt x="55880" y="664186"/>
                    <a:pt x="0" y="608306"/>
                    <a:pt x="0" y="539726"/>
                  </a:cubicBezTo>
                  <a:lnTo>
                    <a:pt x="0" y="124460"/>
                  </a:lnTo>
                  <a:cubicBezTo>
                    <a:pt x="0" y="55880"/>
                    <a:pt x="55880" y="0"/>
                    <a:pt x="124460" y="0"/>
                  </a:cubicBezTo>
                  <a:lnTo>
                    <a:pt x="4268837" y="0"/>
                  </a:lnTo>
                  <a:cubicBezTo>
                    <a:pt x="4337417" y="0"/>
                    <a:pt x="4393297" y="55880"/>
                    <a:pt x="4393297" y="124460"/>
                  </a:cubicBezTo>
                  <a:lnTo>
                    <a:pt x="4393297" y="539726"/>
                  </a:lnTo>
                  <a:cubicBezTo>
                    <a:pt x="4393297" y="608306"/>
                    <a:pt x="4337417" y="664186"/>
                    <a:pt x="4268837" y="664186"/>
                  </a:cubicBezTo>
                  <a:close/>
                </a:path>
              </a:pathLst>
            </a:custGeom>
            <a:solidFill>
              <a:srgbClr val="06064D"/>
            </a:solidFill>
          </p:spPr>
        </p:sp>
      </p:grpSp>
      <p:grpSp>
        <p:nvGrpSpPr>
          <p:cNvPr id="8" name="Group 8"/>
          <p:cNvGrpSpPr/>
          <p:nvPr/>
        </p:nvGrpSpPr>
        <p:grpSpPr>
          <a:xfrm>
            <a:off x="9981010" y="2230433"/>
            <a:ext cx="7278290" cy="1724719"/>
            <a:chOff x="0" y="0"/>
            <a:chExt cx="4385484" cy="1039218"/>
          </a:xfrm>
        </p:grpSpPr>
        <p:sp>
          <p:nvSpPr>
            <p:cNvPr id="9" name="Freeform 9"/>
            <p:cNvSpPr/>
            <p:nvPr/>
          </p:nvSpPr>
          <p:spPr>
            <a:xfrm>
              <a:off x="0" y="0"/>
              <a:ext cx="4385484" cy="1039218"/>
            </a:xfrm>
            <a:custGeom>
              <a:avLst/>
              <a:gdLst/>
              <a:ahLst/>
              <a:cxnLst/>
              <a:rect l="l" t="t" r="r" b="b"/>
              <a:pathLst>
                <a:path w="4385484" h="1039218">
                  <a:moveTo>
                    <a:pt x="4261024" y="1039218"/>
                  </a:moveTo>
                  <a:lnTo>
                    <a:pt x="124460" y="1039218"/>
                  </a:lnTo>
                  <a:cubicBezTo>
                    <a:pt x="55880" y="1039218"/>
                    <a:pt x="0" y="983338"/>
                    <a:pt x="0" y="914758"/>
                  </a:cubicBezTo>
                  <a:lnTo>
                    <a:pt x="0" y="124460"/>
                  </a:lnTo>
                  <a:cubicBezTo>
                    <a:pt x="0" y="55880"/>
                    <a:pt x="55880" y="0"/>
                    <a:pt x="124460" y="0"/>
                  </a:cubicBezTo>
                  <a:lnTo>
                    <a:pt x="4261024" y="0"/>
                  </a:lnTo>
                  <a:cubicBezTo>
                    <a:pt x="4329604" y="0"/>
                    <a:pt x="4385484" y="55880"/>
                    <a:pt x="4385484" y="124460"/>
                  </a:cubicBezTo>
                  <a:lnTo>
                    <a:pt x="4385484" y="914758"/>
                  </a:lnTo>
                  <a:cubicBezTo>
                    <a:pt x="4385484" y="983338"/>
                    <a:pt x="4329604" y="1039218"/>
                    <a:pt x="4261024" y="1039218"/>
                  </a:cubicBezTo>
                  <a:close/>
                </a:path>
              </a:pathLst>
            </a:custGeom>
            <a:solidFill>
              <a:srgbClr val="06064D"/>
            </a:solidFill>
          </p:spPr>
        </p:sp>
      </p:grpSp>
      <p:grpSp>
        <p:nvGrpSpPr>
          <p:cNvPr id="10" name="Group 10"/>
          <p:cNvGrpSpPr/>
          <p:nvPr/>
        </p:nvGrpSpPr>
        <p:grpSpPr>
          <a:xfrm>
            <a:off x="9981010" y="5514763"/>
            <a:ext cx="7278290" cy="2377821"/>
            <a:chOff x="0" y="0"/>
            <a:chExt cx="4385484" cy="1432740"/>
          </a:xfrm>
        </p:grpSpPr>
        <p:sp>
          <p:nvSpPr>
            <p:cNvPr id="11" name="Freeform 11"/>
            <p:cNvSpPr/>
            <p:nvPr/>
          </p:nvSpPr>
          <p:spPr>
            <a:xfrm>
              <a:off x="0" y="0"/>
              <a:ext cx="4385484" cy="1432740"/>
            </a:xfrm>
            <a:custGeom>
              <a:avLst/>
              <a:gdLst/>
              <a:ahLst/>
              <a:cxnLst/>
              <a:rect l="l" t="t" r="r" b="b"/>
              <a:pathLst>
                <a:path w="4385484" h="1432740">
                  <a:moveTo>
                    <a:pt x="4261024" y="1432740"/>
                  </a:moveTo>
                  <a:lnTo>
                    <a:pt x="124460" y="1432740"/>
                  </a:lnTo>
                  <a:cubicBezTo>
                    <a:pt x="55880" y="1432740"/>
                    <a:pt x="0" y="1376860"/>
                    <a:pt x="0" y="1308280"/>
                  </a:cubicBezTo>
                  <a:lnTo>
                    <a:pt x="0" y="124460"/>
                  </a:lnTo>
                  <a:cubicBezTo>
                    <a:pt x="0" y="55880"/>
                    <a:pt x="55880" y="0"/>
                    <a:pt x="124460" y="0"/>
                  </a:cubicBezTo>
                  <a:lnTo>
                    <a:pt x="4261024" y="0"/>
                  </a:lnTo>
                  <a:cubicBezTo>
                    <a:pt x="4329604" y="0"/>
                    <a:pt x="4385484" y="55880"/>
                    <a:pt x="4385484" y="124460"/>
                  </a:cubicBezTo>
                  <a:lnTo>
                    <a:pt x="4385484" y="1308280"/>
                  </a:lnTo>
                  <a:cubicBezTo>
                    <a:pt x="4385484" y="1376860"/>
                    <a:pt x="4329604" y="1432740"/>
                    <a:pt x="4261024" y="1432740"/>
                  </a:cubicBezTo>
                  <a:close/>
                </a:path>
              </a:pathLst>
            </a:custGeom>
            <a:solidFill>
              <a:srgbClr val="06064D"/>
            </a:solidFill>
          </p:spPr>
        </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41019" y="738544"/>
            <a:ext cx="1181329" cy="100412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17458" y="4406246"/>
            <a:ext cx="1228452" cy="773925"/>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75365" y="2723608"/>
            <a:ext cx="911283" cy="939467"/>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0490" y="3948158"/>
            <a:ext cx="2602764" cy="4819933"/>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72990" y="4793208"/>
            <a:ext cx="6892755" cy="4652610"/>
          </a:xfrm>
          <a:prstGeom prst="rect">
            <a:avLst/>
          </a:prstGeom>
        </p:spPr>
      </p:pic>
      <p:pic>
        <p:nvPicPr>
          <p:cNvPr id="17" name="Picture 17"/>
          <p:cNvPicPr>
            <a:picLocks noChangeAspect="1"/>
          </p:cNvPicPr>
          <p:nvPr/>
        </p:nvPicPr>
        <p:blipFill>
          <a:blip r:embed="rId12"/>
          <a:srcRect/>
          <a:stretch>
            <a:fillRect/>
          </a:stretch>
        </p:blipFill>
        <p:spPr>
          <a:xfrm>
            <a:off x="951740" y="4303177"/>
            <a:ext cx="642500" cy="615997"/>
          </a:xfrm>
          <a:prstGeom prst="rect">
            <a:avLst/>
          </a:prstGeom>
        </p:spPr>
      </p:pic>
      <p:grpSp>
        <p:nvGrpSpPr>
          <p:cNvPr id="18" name="Group 18"/>
          <p:cNvGrpSpPr/>
          <p:nvPr/>
        </p:nvGrpSpPr>
        <p:grpSpPr>
          <a:xfrm>
            <a:off x="7517458" y="7937331"/>
            <a:ext cx="7291256" cy="1417809"/>
            <a:chOff x="0" y="0"/>
            <a:chExt cx="4393297" cy="854291"/>
          </a:xfrm>
        </p:grpSpPr>
        <p:sp>
          <p:nvSpPr>
            <p:cNvPr id="19" name="Freeform 19"/>
            <p:cNvSpPr/>
            <p:nvPr/>
          </p:nvSpPr>
          <p:spPr>
            <a:xfrm>
              <a:off x="0" y="0"/>
              <a:ext cx="4393297" cy="854291"/>
            </a:xfrm>
            <a:custGeom>
              <a:avLst/>
              <a:gdLst/>
              <a:ahLst/>
              <a:cxnLst/>
              <a:rect l="l" t="t" r="r" b="b"/>
              <a:pathLst>
                <a:path w="4393297" h="854291">
                  <a:moveTo>
                    <a:pt x="4268837" y="854291"/>
                  </a:moveTo>
                  <a:lnTo>
                    <a:pt x="124460" y="854291"/>
                  </a:lnTo>
                  <a:cubicBezTo>
                    <a:pt x="55880" y="854291"/>
                    <a:pt x="0" y="798411"/>
                    <a:pt x="0" y="729831"/>
                  </a:cubicBezTo>
                  <a:lnTo>
                    <a:pt x="0" y="124460"/>
                  </a:lnTo>
                  <a:cubicBezTo>
                    <a:pt x="0" y="55880"/>
                    <a:pt x="55880" y="0"/>
                    <a:pt x="124460" y="0"/>
                  </a:cubicBezTo>
                  <a:lnTo>
                    <a:pt x="4268837" y="0"/>
                  </a:lnTo>
                  <a:cubicBezTo>
                    <a:pt x="4337417" y="0"/>
                    <a:pt x="4393297" y="55880"/>
                    <a:pt x="4393297" y="124460"/>
                  </a:cubicBezTo>
                  <a:lnTo>
                    <a:pt x="4393297" y="729831"/>
                  </a:lnTo>
                  <a:cubicBezTo>
                    <a:pt x="4393297" y="798411"/>
                    <a:pt x="4337417" y="854291"/>
                    <a:pt x="4268837" y="854291"/>
                  </a:cubicBezTo>
                  <a:close/>
                </a:path>
              </a:pathLst>
            </a:custGeom>
            <a:solidFill>
              <a:srgbClr val="06064D"/>
            </a:solidFill>
          </p:spPr>
        </p:sp>
      </p:grpSp>
      <p:pic>
        <p:nvPicPr>
          <p:cNvPr id="20" name="Picture 2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275365" y="5767422"/>
            <a:ext cx="1097755" cy="1872502"/>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583932" y="7960321"/>
            <a:ext cx="1371829" cy="1371829"/>
          </a:xfrm>
          <a:prstGeom prst="rect">
            <a:avLst/>
          </a:prstGeom>
        </p:spPr>
      </p:pic>
      <p:sp>
        <p:nvSpPr>
          <p:cNvPr id="22" name="TextBox 22"/>
          <p:cNvSpPr txBox="1"/>
          <p:nvPr/>
        </p:nvSpPr>
        <p:spPr>
          <a:xfrm>
            <a:off x="11583054" y="5729322"/>
            <a:ext cx="5548598" cy="1910602"/>
          </a:xfrm>
          <a:prstGeom prst="rect">
            <a:avLst/>
          </a:prstGeom>
        </p:spPr>
        <p:txBody>
          <a:bodyPr lIns="0" tIns="0" rIns="0" bIns="0" rtlCol="0" anchor="t">
            <a:spAutoFit/>
          </a:bodyPr>
          <a:lstStyle/>
          <a:p>
            <a:pPr>
              <a:lnSpc>
                <a:spcPts val="3883"/>
              </a:lnSpc>
            </a:pPr>
            <a:r>
              <a:rPr lang="en-US" sz="2773">
                <a:solidFill>
                  <a:srgbClr val="FFFFFF"/>
                </a:solidFill>
                <a:latin typeface="Space Mono"/>
              </a:rPr>
              <a:t>U.S. CITIZEN OR</a:t>
            </a:r>
          </a:p>
          <a:p>
            <a:pPr>
              <a:lnSpc>
                <a:spcPts val="3883"/>
              </a:lnSpc>
            </a:pPr>
            <a:r>
              <a:rPr lang="en-US" sz="2773">
                <a:solidFill>
                  <a:srgbClr val="FFFFFF"/>
                </a:solidFill>
                <a:latin typeface="Space Mono"/>
              </a:rPr>
              <a:t>GREEN CARD HOLDER</a:t>
            </a:r>
          </a:p>
          <a:p>
            <a:pPr>
              <a:lnSpc>
                <a:spcPts val="3883"/>
              </a:lnSpc>
            </a:pPr>
            <a:r>
              <a:rPr lang="en-US" sz="2773">
                <a:solidFill>
                  <a:srgbClr val="FFFFFF"/>
                </a:solidFill>
                <a:latin typeface="Space Mono"/>
              </a:rPr>
              <a:t>(5-YEAR BARRING PERIOD)</a:t>
            </a:r>
          </a:p>
          <a:p>
            <a:pPr>
              <a:lnSpc>
                <a:spcPts val="3883"/>
              </a:lnSpc>
              <a:spcBef>
                <a:spcPct val="0"/>
              </a:spcBef>
            </a:pPr>
            <a:r>
              <a:rPr lang="en-US" sz="2773">
                <a:solidFill>
                  <a:srgbClr val="FFFFFF"/>
                </a:solidFill>
                <a:latin typeface="Space Mono"/>
              </a:rPr>
              <a:t>QUALIFIED ALIEN </a:t>
            </a:r>
          </a:p>
        </p:txBody>
      </p:sp>
      <p:sp>
        <p:nvSpPr>
          <p:cNvPr id="23" name="TextBox 23"/>
          <p:cNvSpPr txBox="1"/>
          <p:nvPr/>
        </p:nvSpPr>
        <p:spPr>
          <a:xfrm>
            <a:off x="8955760" y="547228"/>
            <a:ext cx="5254588" cy="1170343"/>
          </a:xfrm>
          <a:prstGeom prst="rect">
            <a:avLst/>
          </a:prstGeom>
        </p:spPr>
        <p:txBody>
          <a:bodyPr lIns="0" tIns="0" rIns="0" bIns="0" rtlCol="0" anchor="t">
            <a:spAutoFit/>
          </a:bodyPr>
          <a:lstStyle/>
          <a:p>
            <a:pPr algn="just">
              <a:lnSpc>
                <a:spcPts val="4780"/>
              </a:lnSpc>
              <a:spcBef>
                <a:spcPct val="0"/>
              </a:spcBef>
            </a:pPr>
            <a:r>
              <a:rPr lang="en-US" sz="3414">
                <a:solidFill>
                  <a:srgbClr val="FFFFFF"/>
                </a:solidFill>
                <a:latin typeface="Space Mono"/>
              </a:rPr>
              <a:t>PHYSICAL OR MENTAL DISABILITY</a:t>
            </a:r>
          </a:p>
        </p:txBody>
      </p:sp>
      <p:grpSp>
        <p:nvGrpSpPr>
          <p:cNvPr id="24" name="Group 24"/>
          <p:cNvGrpSpPr/>
          <p:nvPr/>
        </p:nvGrpSpPr>
        <p:grpSpPr>
          <a:xfrm>
            <a:off x="630490" y="989514"/>
            <a:ext cx="7318807" cy="2682937"/>
            <a:chOff x="0" y="0"/>
            <a:chExt cx="9758410" cy="3577250"/>
          </a:xfrm>
        </p:grpSpPr>
        <p:sp>
          <p:nvSpPr>
            <p:cNvPr id="25" name="TextBox 25"/>
            <p:cNvSpPr txBox="1"/>
            <p:nvPr/>
          </p:nvSpPr>
          <p:spPr>
            <a:xfrm>
              <a:off x="0" y="76200"/>
              <a:ext cx="9758410" cy="1572947"/>
            </a:xfrm>
            <a:prstGeom prst="rect">
              <a:avLst/>
            </a:prstGeom>
          </p:spPr>
          <p:txBody>
            <a:bodyPr lIns="0" tIns="0" rIns="0" bIns="0" rtlCol="0" anchor="t">
              <a:spAutoFit/>
            </a:bodyPr>
            <a:lstStyle/>
            <a:p>
              <a:pPr>
                <a:lnSpc>
                  <a:spcPts val="8967"/>
                </a:lnSpc>
              </a:pPr>
              <a:r>
                <a:rPr lang="en-US" sz="8152" spc="-81">
                  <a:solidFill>
                    <a:srgbClr val="06064D"/>
                  </a:solidFill>
                  <a:latin typeface="Muli Bold"/>
                </a:rPr>
                <a:t>ELIGIBILITY</a:t>
              </a:r>
            </a:p>
          </p:txBody>
        </p:sp>
        <p:sp>
          <p:nvSpPr>
            <p:cNvPr id="26" name="TextBox 26"/>
            <p:cNvSpPr txBox="1"/>
            <p:nvPr/>
          </p:nvSpPr>
          <p:spPr>
            <a:xfrm>
              <a:off x="0" y="2082002"/>
              <a:ext cx="8513146" cy="1495248"/>
            </a:xfrm>
            <a:prstGeom prst="rect">
              <a:avLst/>
            </a:prstGeom>
          </p:spPr>
          <p:txBody>
            <a:bodyPr lIns="0" tIns="0" rIns="0" bIns="0" rtlCol="0" anchor="t">
              <a:spAutoFit/>
            </a:bodyPr>
            <a:lstStyle/>
            <a:p>
              <a:pPr>
                <a:lnSpc>
                  <a:spcPts val="4596"/>
                </a:lnSpc>
                <a:spcBef>
                  <a:spcPct val="0"/>
                </a:spcBef>
              </a:pPr>
              <a:r>
                <a:rPr lang="en-US" sz="3283">
                  <a:solidFill>
                    <a:srgbClr val="06064D"/>
                  </a:solidFill>
                  <a:latin typeface="Muli Regular Bold"/>
                </a:rPr>
                <a:t>To be eligible, one must meet the following requirements:</a:t>
              </a:r>
            </a:p>
          </p:txBody>
        </p:sp>
      </p:grpSp>
      <p:sp>
        <p:nvSpPr>
          <p:cNvPr id="27" name="TextBox 27"/>
          <p:cNvSpPr txBox="1"/>
          <p:nvPr/>
        </p:nvSpPr>
        <p:spPr>
          <a:xfrm>
            <a:off x="11436049" y="2264307"/>
            <a:ext cx="5548598" cy="1590295"/>
          </a:xfrm>
          <a:prstGeom prst="rect">
            <a:avLst/>
          </a:prstGeom>
        </p:spPr>
        <p:txBody>
          <a:bodyPr lIns="0" tIns="0" rIns="0" bIns="0" rtlCol="0" anchor="t">
            <a:spAutoFit/>
          </a:bodyPr>
          <a:lstStyle/>
          <a:p>
            <a:pPr algn="just">
              <a:lnSpc>
                <a:spcPts val="4214"/>
              </a:lnSpc>
              <a:spcBef>
                <a:spcPct val="0"/>
              </a:spcBef>
            </a:pPr>
            <a:r>
              <a:rPr lang="en-US" sz="3010">
                <a:solidFill>
                  <a:srgbClr val="FFFFFF"/>
                </a:solidFill>
                <a:latin typeface="Space Mono"/>
              </a:rPr>
              <a:t>DISABILITY MUST BE A SUBSTANTIAL IMPEDIMENT TO EMPLOYMENT</a:t>
            </a:r>
          </a:p>
        </p:txBody>
      </p:sp>
      <p:sp>
        <p:nvSpPr>
          <p:cNvPr id="28" name="TextBox 28"/>
          <p:cNvSpPr txBox="1"/>
          <p:nvPr/>
        </p:nvSpPr>
        <p:spPr>
          <a:xfrm>
            <a:off x="8955760" y="4544500"/>
            <a:ext cx="5686015" cy="523569"/>
          </a:xfrm>
          <a:prstGeom prst="rect">
            <a:avLst/>
          </a:prstGeom>
        </p:spPr>
        <p:txBody>
          <a:bodyPr lIns="0" tIns="0" rIns="0" bIns="0" rtlCol="0" anchor="t">
            <a:spAutoFit/>
          </a:bodyPr>
          <a:lstStyle/>
          <a:p>
            <a:pPr algn="just">
              <a:lnSpc>
                <a:spcPts val="4214"/>
              </a:lnSpc>
              <a:spcBef>
                <a:spcPct val="0"/>
              </a:spcBef>
            </a:pPr>
            <a:r>
              <a:rPr lang="en-US" sz="3010">
                <a:solidFill>
                  <a:srgbClr val="FFFFFF"/>
                </a:solidFill>
                <a:latin typeface="Space Mono"/>
              </a:rPr>
              <a:t>MUST REQUIRE VR SERVICES</a:t>
            </a:r>
          </a:p>
        </p:txBody>
      </p:sp>
      <p:sp>
        <p:nvSpPr>
          <p:cNvPr id="29" name="TextBox 29"/>
          <p:cNvSpPr txBox="1"/>
          <p:nvPr/>
        </p:nvSpPr>
        <p:spPr>
          <a:xfrm>
            <a:off x="9144000" y="8382379"/>
            <a:ext cx="6537699" cy="480087"/>
          </a:xfrm>
          <a:prstGeom prst="rect">
            <a:avLst/>
          </a:prstGeom>
        </p:spPr>
        <p:txBody>
          <a:bodyPr lIns="0" tIns="0" rIns="0" bIns="0" rtlCol="0" anchor="t">
            <a:spAutoFit/>
          </a:bodyPr>
          <a:lstStyle/>
          <a:p>
            <a:pPr>
              <a:lnSpc>
                <a:spcPts val="3982"/>
              </a:lnSpc>
              <a:spcBef>
                <a:spcPct val="0"/>
              </a:spcBef>
            </a:pPr>
            <a:r>
              <a:rPr lang="en-US" sz="2844">
                <a:solidFill>
                  <a:srgbClr val="FFFFFF"/>
                </a:solidFill>
                <a:latin typeface="Space Mono"/>
              </a:rPr>
              <a:t>AT LEAST 16 YEARS OF AGE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82038" y="7905638"/>
            <a:ext cx="2123923" cy="197524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56768" y="567901"/>
            <a:ext cx="2123923" cy="1975249"/>
          </a:xfrm>
          <a:prstGeom prst="rect">
            <a:avLst/>
          </a:prstGeom>
        </p:spPr>
      </p:pic>
      <p:grpSp>
        <p:nvGrpSpPr>
          <p:cNvPr id="4" name="Group 4"/>
          <p:cNvGrpSpPr/>
          <p:nvPr/>
        </p:nvGrpSpPr>
        <p:grpSpPr>
          <a:xfrm>
            <a:off x="8424067" y="670802"/>
            <a:ext cx="9662463" cy="7866620"/>
            <a:chOff x="0" y="0"/>
            <a:chExt cx="3994878" cy="3252399"/>
          </a:xfrm>
        </p:grpSpPr>
        <p:sp>
          <p:nvSpPr>
            <p:cNvPr id="5" name="Freeform 5"/>
            <p:cNvSpPr/>
            <p:nvPr/>
          </p:nvSpPr>
          <p:spPr>
            <a:xfrm>
              <a:off x="0" y="0"/>
              <a:ext cx="3994878" cy="3252400"/>
            </a:xfrm>
            <a:custGeom>
              <a:avLst/>
              <a:gdLst/>
              <a:ahLst/>
              <a:cxnLst/>
              <a:rect l="l" t="t" r="r" b="b"/>
              <a:pathLst>
                <a:path w="3994878" h="3252400">
                  <a:moveTo>
                    <a:pt x="3870418" y="3252400"/>
                  </a:moveTo>
                  <a:lnTo>
                    <a:pt x="124460" y="3252400"/>
                  </a:lnTo>
                  <a:cubicBezTo>
                    <a:pt x="55880" y="3252400"/>
                    <a:pt x="0" y="3196519"/>
                    <a:pt x="0" y="3127940"/>
                  </a:cubicBezTo>
                  <a:lnTo>
                    <a:pt x="0" y="124460"/>
                  </a:lnTo>
                  <a:cubicBezTo>
                    <a:pt x="0" y="55880"/>
                    <a:pt x="55880" y="0"/>
                    <a:pt x="124460" y="0"/>
                  </a:cubicBezTo>
                  <a:lnTo>
                    <a:pt x="3870418" y="0"/>
                  </a:lnTo>
                  <a:cubicBezTo>
                    <a:pt x="3938998" y="0"/>
                    <a:pt x="3994878" y="55880"/>
                    <a:pt x="3994878" y="124460"/>
                  </a:cubicBezTo>
                  <a:lnTo>
                    <a:pt x="3994878" y="3127940"/>
                  </a:lnTo>
                  <a:cubicBezTo>
                    <a:pt x="3994878" y="3196520"/>
                    <a:pt x="3938998" y="3252400"/>
                    <a:pt x="3870418" y="3252400"/>
                  </a:cubicBezTo>
                  <a:close/>
                </a:path>
              </a:pathLst>
            </a:custGeom>
            <a:solidFill>
              <a:srgbClr val="737373"/>
            </a:solidFill>
          </p:spPr>
        </p:sp>
      </p:grpSp>
      <p:grpSp>
        <p:nvGrpSpPr>
          <p:cNvPr id="6" name="Group 6"/>
          <p:cNvGrpSpPr/>
          <p:nvPr/>
        </p:nvGrpSpPr>
        <p:grpSpPr>
          <a:xfrm>
            <a:off x="7058905" y="670802"/>
            <a:ext cx="10841313" cy="7668897"/>
            <a:chOff x="0" y="0"/>
            <a:chExt cx="4198189" cy="2969703"/>
          </a:xfrm>
        </p:grpSpPr>
        <p:sp>
          <p:nvSpPr>
            <p:cNvPr id="7" name="Freeform 7"/>
            <p:cNvSpPr/>
            <p:nvPr/>
          </p:nvSpPr>
          <p:spPr>
            <a:xfrm>
              <a:off x="0" y="0"/>
              <a:ext cx="4198189" cy="2969703"/>
            </a:xfrm>
            <a:custGeom>
              <a:avLst/>
              <a:gdLst/>
              <a:ahLst/>
              <a:cxnLst/>
              <a:rect l="l" t="t" r="r" b="b"/>
              <a:pathLst>
                <a:path w="4198189" h="2969703">
                  <a:moveTo>
                    <a:pt x="4073729" y="2969703"/>
                  </a:moveTo>
                  <a:lnTo>
                    <a:pt x="124460" y="2969703"/>
                  </a:lnTo>
                  <a:cubicBezTo>
                    <a:pt x="55880" y="2969703"/>
                    <a:pt x="0" y="2913823"/>
                    <a:pt x="0" y="2845243"/>
                  </a:cubicBezTo>
                  <a:lnTo>
                    <a:pt x="0" y="124460"/>
                  </a:lnTo>
                  <a:cubicBezTo>
                    <a:pt x="0" y="55880"/>
                    <a:pt x="55880" y="0"/>
                    <a:pt x="124460" y="0"/>
                  </a:cubicBezTo>
                  <a:lnTo>
                    <a:pt x="4073729" y="0"/>
                  </a:lnTo>
                  <a:cubicBezTo>
                    <a:pt x="4142309" y="0"/>
                    <a:pt x="4198189" y="55880"/>
                    <a:pt x="4198189" y="124460"/>
                  </a:cubicBezTo>
                  <a:lnTo>
                    <a:pt x="4198189" y="2845243"/>
                  </a:lnTo>
                  <a:cubicBezTo>
                    <a:pt x="4198189" y="2913823"/>
                    <a:pt x="4142309" y="2969703"/>
                    <a:pt x="4073729" y="2969703"/>
                  </a:cubicBezTo>
                  <a:close/>
                </a:path>
              </a:pathLst>
            </a:custGeom>
            <a:solidFill>
              <a:srgbClr val="06064D"/>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9126" y="870531"/>
            <a:ext cx="6172449" cy="4876235"/>
          </a:xfrm>
          <a:prstGeom prst="rect">
            <a:avLst/>
          </a:prstGeom>
        </p:spPr>
      </p:pic>
      <p:grpSp>
        <p:nvGrpSpPr>
          <p:cNvPr id="9" name="Group 9"/>
          <p:cNvGrpSpPr/>
          <p:nvPr/>
        </p:nvGrpSpPr>
        <p:grpSpPr>
          <a:xfrm rot="-3859785">
            <a:off x="12150852" y="2043654"/>
            <a:ext cx="470108" cy="201865"/>
            <a:chOff x="0" y="0"/>
            <a:chExt cx="1330922" cy="571500"/>
          </a:xfrm>
        </p:grpSpPr>
        <p:sp>
          <p:nvSpPr>
            <p:cNvPr id="10" name="Freeform 10"/>
            <p:cNvSpPr/>
            <p:nvPr/>
          </p:nvSpPr>
          <p:spPr>
            <a:xfrm>
              <a:off x="0" y="255270"/>
              <a:ext cx="1330922" cy="69850"/>
            </a:xfrm>
            <a:custGeom>
              <a:avLst/>
              <a:gdLst/>
              <a:ahLst/>
              <a:cxnLst/>
              <a:rect l="l" t="t" r="r" b="b"/>
              <a:pathLst>
                <a:path w="1330922" h="69850">
                  <a:moveTo>
                    <a:pt x="1040092" y="0"/>
                  </a:moveTo>
                  <a:lnTo>
                    <a:pt x="0" y="0"/>
                  </a:lnTo>
                  <a:lnTo>
                    <a:pt x="0" y="69850"/>
                  </a:lnTo>
                  <a:lnTo>
                    <a:pt x="1330922" y="69850"/>
                  </a:lnTo>
                  <a:lnTo>
                    <a:pt x="1330922" y="0"/>
                  </a:lnTo>
                  <a:close/>
                </a:path>
              </a:pathLst>
            </a:custGeom>
            <a:solidFill>
              <a:srgbClr val="E9E9E9"/>
            </a:solidFill>
          </p:spPr>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193112" y="829571"/>
            <a:ext cx="1207203" cy="1207203"/>
          </a:xfrm>
          <a:prstGeom prst="rect">
            <a:avLst/>
          </a:prstGeom>
        </p:spPr>
      </p:pic>
      <p:sp>
        <p:nvSpPr>
          <p:cNvPr id="12" name="TextBox 12"/>
          <p:cNvSpPr txBox="1"/>
          <p:nvPr/>
        </p:nvSpPr>
        <p:spPr>
          <a:xfrm>
            <a:off x="7090096" y="2872525"/>
            <a:ext cx="4536388" cy="2762662"/>
          </a:xfrm>
          <a:prstGeom prst="rect">
            <a:avLst/>
          </a:prstGeom>
        </p:spPr>
        <p:txBody>
          <a:bodyPr lIns="0" tIns="0" rIns="0" bIns="0" rtlCol="0" anchor="t">
            <a:spAutoFit/>
          </a:bodyPr>
          <a:lstStyle/>
          <a:p>
            <a:pPr algn="r">
              <a:lnSpc>
                <a:spcPts val="4200"/>
              </a:lnSpc>
            </a:pPr>
            <a:r>
              <a:rPr lang="en-US" sz="3000">
                <a:solidFill>
                  <a:srgbClr val="FFFFFF"/>
                </a:solidFill>
                <a:latin typeface="Muli Bold"/>
              </a:rPr>
              <a:t>VOCATIONAL </a:t>
            </a:r>
          </a:p>
          <a:p>
            <a:pPr algn="r">
              <a:lnSpc>
                <a:spcPts val="4200"/>
              </a:lnSpc>
            </a:pPr>
            <a:r>
              <a:rPr lang="en-US" sz="3000">
                <a:solidFill>
                  <a:srgbClr val="FFFFFF"/>
                </a:solidFill>
                <a:latin typeface="Muli Bold"/>
              </a:rPr>
              <a:t>AND OTHER </a:t>
            </a:r>
          </a:p>
          <a:p>
            <a:pPr algn="r">
              <a:lnSpc>
                <a:spcPts val="4200"/>
              </a:lnSpc>
            </a:pPr>
            <a:r>
              <a:rPr lang="en-US" sz="3000">
                <a:solidFill>
                  <a:srgbClr val="FFFFFF"/>
                </a:solidFill>
                <a:latin typeface="Muli Bold"/>
              </a:rPr>
              <a:t>TRAINING SERVICES</a:t>
            </a:r>
          </a:p>
          <a:p>
            <a:pPr algn="r">
              <a:lnSpc>
                <a:spcPts val="3080"/>
              </a:lnSpc>
            </a:pPr>
            <a:r>
              <a:rPr lang="en-US" sz="2200">
                <a:solidFill>
                  <a:srgbClr val="FFFFFF"/>
                </a:solidFill>
                <a:latin typeface="Muli Bold"/>
              </a:rPr>
              <a:t>(Work-Experience Training (WET) </a:t>
            </a:r>
          </a:p>
          <a:p>
            <a:pPr algn="r">
              <a:lnSpc>
                <a:spcPts val="3080"/>
              </a:lnSpc>
            </a:pPr>
            <a:r>
              <a:rPr lang="en-US" sz="2200">
                <a:solidFill>
                  <a:srgbClr val="FFFFFF"/>
                </a:solidFill>
                <a:latin typeface="Muli Bold"/>
              </a:rPr>
              <a:t>or On-the-Job Training (OJT))</a:t>
            </a:r>
          </a:p>
          <a:p>
            <a:pPr algn="r">
              <a:lnSpc>
                <a:spcPts val="3080"/>
              </a:lnSpc>
              <a:spcBef>
                <a:spcPct val="0"/>
              </a:spcBef>
            </a:pPr>
            <a:r>
              <a:rPr lang="en-US" sz="2200">
                <a:solidFill>
                  <a:srgbClr val="FFFFFF"/>
                </a:solidFill>
                <a:latin typeface="Muli Bold"/>
              </a:rPr>
              <a:t>COLLEGE / TRADES SCHOOL</a:t>
            </a: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35392" y="2298945"/>
            <a:ext cx="1207203" cy="1207203"/>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244335" y="3744294"/>
            <a:ext cx="1207203" cy="1207203"/>
          </a:xfrm>
          <a:prstGeom prst="rect">
            <a:avLst/>
          </a:prstGeom>
        </p:spPr>
      </p:pic>
      <p:grpSp>
        <p:nvGrpSpPr>
          <p:cNvPr id="15" name="Group 15"/>
          <p:cNvGrpSpPr/>
          <p:nvPr/>
        </p:nvGrpSpPr>
        <p:grpSpPr>
          <a:xfrm rot="-7146907">
            <a:off x="12163577" y="3550109"/>
            <a:ext cx="470108" cy="201865"/>
            <a:chOff x="0" y="0"/>
            <a:chExt cx="1330922" cy="571500"/>
          </a:xfrm>
        </p:grpSpPr>
        <p:sp>
          <p:nvSpPr>
            <p:cNvPr id="16" name="Freeform 16"/>
            <p:cNvSpPr/>
            <p:nvPr/>
          </p:nvSpPr>
          <p:spPr>
            <a:xfrm>
              <a:off x="0" y="255270"/>
              <a:ext cx="1330922" cy="69850"/>
            </a:xfrm>
            <a:custGeom>
              <a:avLst/>
              <a:gdLst/>
              <a:ahLst/>
              <a:cxnLst/>
              <a:rect l="l" t="t" r="r" b="b"/>
              <a:pathLst>
                <a:path w="1330922" h="69850">
                  <a:moveTo>
                    <a:pt x="1040092" y="0"/>
                  </a:moveTo>
                  <a:lnTo>
                    <a:pt x="0" y="0"/>
                  </a:lnTo>
                  <a:lnTo>
                    <a:pt x="0" y="69850"/>
                  </a:lnTo>
                  <a:lnTo>
                    <a:pt x="1330922" y="69850"/>
                  </a:lnTo>
                  <a:lnTo>
                    <a:pt x="1330922" y="0"/>
                  </a:lnTo>
                  <a:close/>
                </a:path>
              </a:pathLst>
            </a:custGeom>
            <a:solidFill>
              <a:srgbClr val="E9E9E9"/>
            </a:solidFill>
          </p:spPr>
        </p:sp>
      </p:grpSp>
      <p:grpSp>
        <p:nvGrpSpPr>
          <p:cNvPr id="17" name="Group 17"/>
          <p:cNvGrpSpPr/>
          <p:nvPr/>
        </p:nvGrpSpPr>
        <p:grpSpPr>
          <a:xfrm rot="-3859785">
            <a:off x="12116777" y="4890544"/>
            <a:ext cx="470108" cy="201865"/>
            <a:chOff x="0" y="0"/>
            <a:chExt cx="1330922" cy="571500"/>
          </a:xfrm>
        </p:grpSpPr>
        <p:sp>
          <p:nvSpPr>
            <p:cNvPr id="18" name="Freeform 18"/>
            <p:cNvSpPr/>
            <p:nvPr/>
          </p:nvSpPr>
          <p:spPr>
            <a:xfrm>
              <a:off x="0" y="255270"/>
              <a:ext cx="1330922" cy="69850"/>
            </a:xfrm>
            <a:custGeom>
              <a:avLst/>
              <a:gdLst/>
              <a:ahLst/>
              <a:cxnLst/>
              <a:rect l="l" t="t" r="r" b="b"/>
              <a:pathLst>
                <a:path w="1330922" h="69850">
                  <a:moveTo>
                    <a:pt x="1040092" y="0"/>
                  </a:moveTo>
                  <a:lnTo>
                    <a:pt x="0" y="0"/>
                  </a:lnTo>
                  <a:lnTo>
                    <a:pt x="0" y="69850"/>
                  </a:lnTo>
                  <a:lnTo>
                    <a:pt x="1330922" y="69850"/>
                  </a:lnTo>
                  <a:lnTo>
                    <a:pt x="1330922" y="0"/>
                  </a:lnTo>
                  <a:close/>
                </a:path>
              </a:pathLst>
            </a:custGeom>
            <a:solidFill>
              <a:srgbClr val="E9E9E9"/>
            </a:solidFill>
          </p:spPr>
        </p:sp>
      </p:grpSp>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35392" y="5143500"/>
            <a:ext cx="1207203" cy="1207203"/>
          </a:xfrm>
          <a:prstGeom prst="rect">
            <a:avLst/>
          </a:prstGeom>
        </p:spPr>
      </p:pic>
      <p:grpSp>
        <p:nvGrpSpPr>
          <p:cNvPr id="20" name="Group 20"/>
          <p:cNvGrpSpPr/>
          <p:nvPr/>
        </p:nvGrpSpPr>
        <p:grpSpPr>
          <a:xfrm rot="-7146907">
            <a:off x="12211830" y="6355566"/>
            <a:ext cx="470108" cy="201865"/>
            <a:chOff x="0" y="0"/>
            <a:chExt cx="1330922" cy="571500"/>
          </a:xfrm>
        </p:grpSpPr>
        <p:sp>
          <p:nvSpPr>
            <p:cNvPr id="21" name="Freeform 21"/>
            <p:cNvSpPr/>
            <p:nvPr/>
          </p:nvSpPr>
          <p:spPr>
            <a:xfrm>
              <a:off x="0" y="255270"/>
              <a:ext cx="1330922" cy="69850"/>
            </a:xfrm>
            <a:custGeom>
              <a:avLst/>
              <a:gdLst/>
              <a:ahLst/>
              <a:cxnLst/>
              <a:rect l="l" t="t" r="r" b="b"/>
              <a:pathLst>
                <a:path w="1330922" h="69850">
                  <a:moveTo>
                    <a:pt x="1040092" y="0"/>
                  </a:moveTo>
                  <a:lnTo>
                    <a:pt x="0" y="0"/>
                  </a:lnTo>
                  <a:lnTo>
                    <a:pt x="0" y="69850"/>
                  </a:lnTo>
                  <a:lnTo>
                    <a:pt x="1330922" y="69850"/>
                  </a:lnTo>
                  <a:lnTo>
                    <a:pt x="1330922" y="0"/>
                  </a:lnTo>
                  <a:close/>
                </a:path>
              </a:pathLst>
            </a:custGeom>
            <a:solidFill>
              <a:srgbClr val="E9E9E9"/>
            </a:solidFill>
          </p:spPr>
        </p:sp>
      </p:grpSp>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244335" y="6601753"/>
            <a:ext cx="1207203" cy="1207203"/>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91333" y="2200751"/>
            <a:ext cx="1695320" cy="1305396"/>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351831" y="873665"/>
            <a:ext cx="880763" cy="1067592"/>
          </a:xfrm>
          <a:prstGeom prst="rect">
            <a:avLst/>
          </a:prstGeom>
        </p:spPr>
      </p:pic>
      <p:pic>
        <p:nvPicPr>
          <p:cNvPr id="25" name="Picture 2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22286" y="3614298"/>
            <a:ext cx="1851301" cy="1249628"/>
          </a:xfrm>
          <a:prstGeom prst="rect">
            <a:avLst/>
          </a:prstGeom>
        </p:spPr>
      </p:pic>
      <p:pic>
        <p:nvPicPr>
          <p:cNvPr id="26" name="Picture 2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569813" y="5143500"/>
            <a:ext cx="898866" cy="1206532"/>
          </a:xfrm>
          <a:prstGeom prst="rect">
            <a:avLst/>
          </a:prstGeom>
        </p:spPr>
      </p:pic>
      <p:pic>
        <p:nvPicPr>
          <p:cNvPr id="27" name="Picture 2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493413" y="6686543"/>
            <a:ext cx="872751" cy="988467"/>
          </a:xfrm>
          <a:prstGeom prst="rect">
            <a:avLst/>
          </a:prstGeom>
        </p:spPr>
      </p:pic>
      <p:sp>
        <p:nvSpPr>
          <p:cNvPr id="28" name="TextBox 28"/>
          <p:cNvSpPr txBox="1"/>
          <p:nvPr/>
        </p:nvSpPr>
        <p:spPr>
          <a:xfrm>
            <a:off x="589126" y="4340740"/>
            <a:ext cx="6469779" cy="4671785"/>
          </a:xfrm>
          <a:prstGeom prst="rect">
            <a:avLst/>
          </a:prstGeom>
        </p:spPr>
        <p:txBody>
          <a:bodyPr lIns="0" tIns="0" rIns="0" bIns="0" rtlCol="0" anchor="t">
            <a:spAutoFit/>
          </a:bodyPr>
          <a:lstStyle/>
          <a:p>
            <a:pPr>
              <a:lnSpc>
                <a:spcPts val="18895"/>
              </a:lnSpc>
            </a:pPr>
            <a:r>
              <a:rPr lang="en-US" sz="17177" spc="-171">
                <a:solidFill>
                  <a:srgbClr val="06064D"/>
                </a:solidFill>
                <a:latin typeface="Muli Bold"/>
              </a:rPr>
              <a:t>BS/SE</a:t>
            </a:r>
          </a:p>
          <a:p>
            <a:pPr>
              <a:lnSpc>
                <a:spcPts val="11415"/>
              </a:lnSpc>
            </a:pPr>
            <a:r>
              <a:rPr lang="en-US" sz="10377" spc="-103">
                <a:solidFill>
                  <a:srgbClr val="06064D"/>
                </a:solidFill>
                <a:latin typeface="Muli Bold"/>
              </a:rPr>
              <a:t>SERVICES</a:t>
            </a:r>
          </a:p>
          <a:p>
            <a:pPr>
              <a:lnSpc>
                <a:spcPts val="6685"/>
              </a:lnSpc>
            </a:pPr>
            <a:r>
              <a:rPr lang="en-US" sz="6077" spc="-60">
                <a:solidFill>
                  <a:srgbClr val="06064D"/>
                </a:solidFill>
                <a:latin typeface="Muli Bold"/>
              </a:rPr>
              <a:t>TO INDIVIDUALS</a:t>
            </a:r>
          </a:p>
        </p:txBody>
      </p:sp>
      <p:sp>
        <p:nvSpPr>
          <p:cNvPr id="29" name="TextBox 29"/>
          <p:cNvSpPr txBox="1"/>
          <p:nvPr/>
        </p:nvSpPr>
        <p:spPr>
          <a:xfrm>
            <a:off x="7090096" y="833951"/>
            <a:ext cx="4948897" cy="1047676"/>
          </a:xfrm>
          <a:prstGeom prst="rect">
            <a:avLst/>
          </a:prstGeom>
        </p:spPr>
        <p:txBody>
          <a:bodyPr lIns="0" tIns="0" rIns="0" bIns="0" rtlCol="0" anchor="t">
            <a:spAutoFit/>
          </a:bodyPr>
          <a:lstStyle/>
          <a:p>
            <a:pPr algn="r">
              <a:lnSpc>
                <a:spcPts val="4200"/>
              </a:lnSpc>
            </a:pPr>
            <a:r>
              <a:rPr lang="en-US" sz="3000">
                <a:solidFill>
                  <a:srgbClr val="FFFFFF"/>
                </a:solidFill>
                <a:latin typeface="Muli Bold"/>
              </a:rPr>
              <a:t>ASSSESSMENT</a:t>
            </a:r>
          </a:p>
          <a:p>
            <a:pPr algn="r">
              <a:lnSpc>
                <a:spcPts val="4200"/>
              </a:lnSpc>
              <a:spcBef>
                <a:spcPct val="0"/>
              </a:spcBef>
            </a:pPr>
            <a:r>
              <a:rPr lang="en-US" sz="3000">
                <a:solidFill>
                  <a:srgbClr val="FFFFFF"/>
                </a:solidFill>
                <a:latin typeface="Muli Bold"/>
              </a:rPr>
              <a:t> FOR ELIGIBILITY</a:t>
            </a:r>
          </a:p>
        </p:txBody>
      </p:sp>
      <p:sp>
        <p:nvSpPr>
          <p:cNvPr id="30" name="TextBox 30"/>
          <p:cNvSpPr txBox="1"/>
          <p:nvPr/>
        </p:nvSpPr>
        <p:spPr>
          <a:xfrm>
            <a:off x="589126" y="9213614"/>
            <a:ext cx="6668446" cy="405616"/>
          </a:xfrm>
          <a:prstGeom prst="rect">
            <a:avLst/>
          </a:prstGeom>
        </p:spPr>
        <p:txBody>
          <a:bodyPr lIns="0" tIns="0" rIns="0" bIns="0" rtlCol="0" anchor="t">
            <a:spAutoFit/>
          </a:bodyPr>
          <a:lstStyle/>
          <a:p>
            <a:pPr>
              <a:lnSpc>
                <a:spcPts val="3359"/>
              </a:lnSpc>
              <a:spcBef>
                <a:spcPct val="0"/>
              </a:spcBef>
            </a:pPr>
            <a:r>
              <a:rPr lang="en-US" sz="2400">
                <a:solidFill>
                  <a:srgbClr val="737373"/>
                </a:solidFill>
                <a:latin typeface="Space Mono"/>
              </a:rPr>
              <a:t>TOGETHER WE CAN BUILD A FUTURE</a:t>
            </a:r>
          </a:p>
        </p:txBody>
      </p:sp>
      <p:sp>
        <p:nvSpPr>
          <p:cNvPr id="31" name="TextBox 31"/>
          <p:cNvSpPr txBox="1"/>
          <p:nvPr/>
        </p:nvSpPr>
        <p:spPr>
          <a:xfrm>
            <a:off x="12886653" y="2029844"/>
            <a:ext cx="5824984" cy="1581038"/>
          </a:xfrm>
          <a:prstGeom prst="rect">
            <a:avLst/>
          </a:prstGeom>
        </p:spPr>
        <p:txBody>
          <a:bodyPr lIns="0" tIns="0" rIns="0" bIns="0" rtlCol="0" anchor="t">
            <a:spAutoFit/>
          </a:bodyPr>
          <a:lstStyle/>
          <a:p>
            <a:pPr>
              <a:lnSpc>
                <a:spcPts val="4200"/>
              </a:lnSpc>
            </a:pPr>
            <a:r>
              <a:rPr lang="en-US" sz="3000">
                <a:solidFill>
                  <a:srgbClr val="FFD147"/>
                </a:solidFill>
                <a:latin typeface="Muli Bold"/>
              </a:rPr>
              <a:t>VR COUNSELING,</a:t>
            </a:r>
          </a:p>
          <a:p>
            <a:pPr>
              <a:lnSpc>
                <a:spcPts val="4200"/>
              </a:lnSpc>
            </a:pPr>
            <a:r>
              <a:rPr lang="en-US" sz="3000">
                <a:solidFill>
                  <a:srgbClr val="FFD147"/>
                </a:solidFill>
                <a:latin typeface="Muli Bold"/>
              </a:rPr>
              <a:t>GUIDANCE, </a:t>
            </a:r>
          </a:p>
          <a:p>
            <a:pPr>
              <a:lnSpc>
                <a:spcPts val="4200"/>
              </a:lnSpc>
              <a:spcBef>
                <a:spcPct val="0"/>
              </a:spcBef>
            </a:pPr>
            <a:r>
              <a:rPr lang="en-US" sz="3000">
                <a:solidFill>
                  <a:srgbClr val="FFD147"/>
                </a:solidFill>
                <a:latin typeface="Muli Bold"/>
              </a:rPr>
              <a:t>AND REFERRALS</a:t>
            </a:r>
          </a:p>
        </p:txBody>
      </p:sp>
      <p:sp>
        <p:nvSpPr>
          <p:cNvPr id="32" name="TextBox 32"/>
          <p:cNvSpPr txBox="1"/>
          <p:nvPr/>
        </p:nvSpPr>
        <p:spPr>
          <a:xfrm>
            <a:off x="12792213" y="4928007"/>
            <a:ext cx="5108006" cy="1581038"/>
          </a:xfrm>
          <a:prstGeom prst="rect">
            <a:avLst/>
          </a:prstGeom>
        </p:spPr>
        <p:txBody>
          <a:bodyPr lIns="0" tIns="0" rIns="0" bIns="0" rtlCol="0" anchor="t">
            <a:spAutoFit/>
          </a:bodyPr>
          <a:lstStyle/>
          <a:p>
            <a:pPr>
              <a:lnSpc>
                <a:spcPts val="4200"/>
              </a:lnSpc>
              <a:spcBef>
                <a:spcPct val="0"/>
              </a:spcBef>
            </a:pPr>
            <a:r>
              <a:rPr lang="en-US" sz="3000">
                <a:solidFill>
                  <a:srgbClr val="FFD147"/>
                </a:solidFill>
                <a:latin typeface="Muli Bold"/>
              </a:rPr>
              <a:t>JOB SEARCH, PLACEMENT ASSISTANCE, AND RETENTION SERVICES</a:t>
            </a:r>
          </a:p>
        </p:txBody>
      </p:sp>
      <p:sp>
        <p:nvSpPr>
          <p:cNvPr id="33" name="TextBox 33"/>
          <p:cNvSpPr txBox="1"/>
          <p:nvPr/>
        </p:nvSpPr>
        <p:spPr>
          <a:xfrm>
            <a:off x="7294617" y="6451895"/>
            <a:ext cx="4901466" cy="1581038"/>
          </a:xfrm>
          <a:prstGeom prst="rect">
            <a:avLst/>
          </a:prstGeom>
        </p:spPr>
        <p:txBody>
          <a:bodyPr lIns="0" tIns="0" rIns="0" bIns="0" rtlCol="0" anchor="t">
            <a:spAutoFit/>
          </a:bodyPr>
          <a:lstStyle/>
          <a:p>
            <a:pPr algn="r">
              <a:lnSpc>
                <a:spcPts val="4200"/>
              </a:lnSpc>
            </a:pPr>
            <a:r>
              <a:rPr lang="en-US" sz="3000">
                <a:solidFill>
                  <a:srgbClr val="FFFFFF"/>
                </a:solidFill>
                <a:latin typeface="Muli Bold"/>
              </a:rPr>
              <a:t>ASSISTIVE TECHNOLOGY/</a:t>
            </a:r>
          </a:p>
          <a:p>
            <a:pPr algn="r">
              <a:lnSpc>
                <a:spcPts val="4200"/>
              </a:lnSpc>
              <a:spcBef>
                <a:spcPct val="0"/>
              </a:spcBef>
            </a:pPr>
            <a:r>
              <a:rPr lang="en-US" sz="3000">
                <a:solidFill>
                  <a:srgbClr val="FFFFFF"/>
                </a:solidFill>
                <a:latin typeface="Muli Bold"/>
              </a:rPr>
              <a:t>AND OTHER SERVICES DEEMED NECESSARY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82038" y="7905638"/>
            <a:ext cx="2123923" cy="197524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56768" y="567901"/>
            <a:ext cx="2123923" cy="1975249"/>
          </a:xfrm>
          <a:prstGeom prst="rect">
            <a:avLst/>
          </a:prstGeom>
        </p:spPr>
      </p:pic>
      <p:grpSp>
        <p:nvGrpSpPr>
          <p:cNvPr id="4" name="Group 4"/>
          <p:cNvGrpSpPr/>
          <p:nvPr/>
        </p:nvGrpSpPr>
        <p:grpSpPr>
          <a:xfrm>
            <a:off x="8424067" y="670802"/>
            <a:ext cx="9742310" cy="7866620"/>
            <a:chOff x="0" y="0"/>
            <a:chExt cx="4027891" cy="3252399"/>
          </a:xfrm>
        </p:grpSpPr>
        <p:sp>
          <p:nvSpPr>
            <p:cNvPr id="5" name="Freeform 5"/>
            <p:cNvSpPr/>
            <p:nvPr/>
          </p:nvSpPr>
          <p:spPr>
            <a:xfrm>
              <a:off x="0" y="0"/>
              <a:ext cx="4027891" cy="3252400"/>
            </a:xfrm>
            <a:custGeom>
              <a:avLst/>
              <a:gdLst/>
              <a:ahLst/>
              <a:cxnLst/>
              <a:rect l="l" t="t" r="r" b="b"/>
              <a:pathLst>
                <a:path w="4027891" h="3252400">
                  <a:moveTo>
                    <a:pt x="3903431" y="3252400"/>
                  </a:moveTo>
                  <a:lnTo>
                    <a:pt x="124460" y="3252400"/>
                  </a:lnTo>
                  <a:cubicBezTo>
                    <a:pt x="55880" y="3252400"/>
                    <a:pt x="0" y="3196519"/>
                    <a:pt x="0" y="3127940"/>
                  </a:cubicBezTo>
                  <a:lnTo>
                    <a:pt x="0" y="124460"/>
                  </a:lnTo>
                  <a:cubicBezTo>
                    <a:pt x="0" y="55880"/>
                    <a:pt x="55880" y="0"/>
                    <a:pt x="124460" y="0"/>
                  </a:cubicBezTo>
                  <a:lnTo>
                    <a:pt x="3903431" y="0"/>
                  </a:lnTo>
                  <a:cubicBezTo>
                    <a:pt x="3972011" y="0"/>
                    <a:pt x="4027891" y="55880"/>
                    <a:pt x="4027891" y="124460"/>
                  </a:cubicBezTo>
                  <a:lnTo>
                    <a:pt x="4027891" y="3127940"/>
                  </a:lnTo>
                  <a:cubicBezTo>
                    <a:pt x="4027891" y="3196520"/>
                    <a:pt x="3972011" y="3252400"/>
                    <a:pt x="3903431" y="3252400"/>
                  </a:cubicBezTo>
                  <a:close/>
                </a:path>
              </a:pathLst>
            </a:custGeom>
            <a:solidFill>
              <a:srgbClr val="737373"/>
            </a:solidFill>
          </p:spPr>
        </p:sp>
      </p:grpSp>
      <p:grpSp>
        <p:nvGrpSpPr>
          <p:cNvPr id="6" name="Group 6"/>
          <p:cNvGrpSpPr/>
          <p:nvPr/>
        </p:nvGrpSpPr>
        <p:grpSpPr>
          <a:xfrm>
            <a:off x="7264679" y="670802"/>
            <a:ext cx="10635539" cy="7668897"/>
            <a:chOff x="0" y="0"/>
            <a:chExt cx="4118505" cy="2969703"/>
          </a:xfrm>
        </p:grpSpPr>
        <p:sp>
          <p:nvSpPr>
            <p:cNvPr id="7" name="Freeform 7"/>
            <p:cNvSpPr/>
            <p:nvPr/>
          </p:nvSpPr>
          <p:spPr>
            <a:xfrm>
              <a:off x="0" y="0"/>
              <a:ext cx="4118505" cy="2969703"/>
            </a:xfrm>
            <a:custGeom>
              <a:avLst/>
              <a:gdLst/>
              <a:ahLst/>
              <a:cxnLst/>
              <a:rect l="l" t="t" r="r" b="b"/>
              <a:pathLst>
                <a:path w="4118505" h="2969703">
                  <a:moveTo>
                    <a:pt x="3994045" y="2969703"/>
                  </a:moveTo>
                  <a:lnTo>
                    <a:pt x="124460" y="2969703"/>
                  </a:lnTo>
                  <a:cubicBezTo>
                    <a:pt x="55880" y="2969703"/>
                    <a:pt x="0" y="2913823"/>
                    <a:pt x="0" y="2845243"/>
                  </a:cubicBezTo>
                  <a:lnTo>
                    <a:pt x="0" y="124460"/>
                  </a:lnTo>
                  <a:cubicBezTo>
                    <a:pt x="0" y="55880"/>
                    <a:pt x="55880" y="0"/>
                    <a:pt x="124460" y="0"/>
                  </a:cubicBezTo>
                  <a:lnTo>
                    <a:pt x="3994045" y="0"/>
                  </a:lnTo>
                  <a:cubicBezTo>
                    <a:pt x="4062625" y="0"/>
                    <a:pt x="4118505" y="55880"/>
                    <a:pt x="4118505" y="124460"/>
                  </a:cubicBezTo>
                  <a:lnTo>
                    <a:pt x="4118505" y="2845243"/>
                  </a:lnTo>
                  <a:cubicBezTo>
                    <a:pt x="4118505" y="2913823"/>
                    <a:pt x="4062625" y="2969703"/>
                    <a:pt x="3994045" y="2969703"/>
                  </a:cubicBezTo>
                  <a:close/>
                </a:path>
              </a:pathLst>
            </a:custGeom>
            <a:solidFill>
              <a:srgbClr val="06064D"/>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9126" y="870531"/>
            <a:ext cx="6172449" cy="4876235"/>
          </a:xfrm>
          <a:prstGeom prst="rect">
            <a:avLst/>
          </a:prstGeom>
        </p:spPr>
      </p:pic>
      <p:sp>
        <p:nvSpPr>
          <p:cNvPr id="9" name="TextBox 9"/>
          <p:cNvSpPr txBox="1"/>
          <p:nvPr/>
        </p:nvSpPr>
        <p:spPr>
          <a:xfrm>
            <a:off x="589126" y="4401037"/>
            <a:ext cx="6469779" cy="4741747"/>
          </a:xfrm>
          <a:prstGeom prst="rect">
            <a:avLst/>
          </a:prstGeom>
        </p:spPr>
        <p:txBody>
          <a:bodyPr lIns="0" tIns="0" rIns="0" bIns="0" rtlCol="0" anchor="t">
            <a:spAutoFit/>
          </a:bodyPr>
          <a:lstStyle/>
          <a:p>
            <a:pPr>
              <a:lnSpc>
                <a:spcPts val="18895"/>
              </a:lnSpc>
            </a:pPr>
            <a:r>
              <a:rPr lang="en-US" sz="17177" spc="-171">
                <a:solidFill>
                  <a:srgbClr val="06064D"/>
                </a:solidFill>
                <a:latin typeface="Muli Bold"/>
              </a:rPr>
              <a:t>BS/SE</a:t>
            </a:r>
          </a:p>
          <a:p>
            <a:pPr>
              <a:lnSpc>
                <a:spcPts val="11415"/>
              </a:lnSpc>
            </a:pPr>
            <a:r>
              <a:rPr lang="en-US" sz="10377" spc="-103">
                <a:solidFill>
                  <a:srgbClr val="06064D"/>
                </a:solidFill>
                <a:latin typeface="Muli Bold"/>
              </a:rPr>
              <a:t>SERVICES</a:t>
            </a:r>
          </a:p>
          <a:p>
            <a:pPr>
              <a:lnSpc>
                <a:spcPts val="7235"/>
              </a:lnSpc>
            </a:pPr>
            <a:r>
              <a:rPr lang="en-US" sz="6577" spc="-65">
                <a:solidFill>
                  <a:srgbClr val="06064D"/>
                </a:solidFill>
                <a:latin typeface="Muli Bold"/>
              </a:rPr>
              <a:t>TO EMPLOYERS</a:t>
            </a:r>
          </a:p>
        </p:txBody>
      </p:sp>
      <p:grpSp>
        <p:nvGrpSpPr>
          <p:cNvPr id="10" name="Group 10"/>
          <p:cNvGrpSpPr/>
          <p:nvPr/>
        </p:nvGrpSpPr>
        <p:grpSpPr>
          <a:xfrm rot="-3859785">
            <a:off x="12150852" y="2043654"/>
            <a:ext cx="470108" cy="201865"/>
            <a:chOff x="0" y="0"/>
            <a:chExt cx="1330922" cy="571500"/>
          </a:xfrm>
        </p:grpSpPr>
        <p:sp>
          <p:nvSpPr>
            <p:cNvPr id="11" name="Freeform 11"/>
            <p:cNvSpPr/>
            <p:nvPr/>
          </p:nvSpPr>
          <p:spPr>
            <a:xfrm>
              <a:off x="0" y="255270"/>
              <a:ext cx="1330922" cy="69850"/>
            </a:xfrm>
            <a:custGeom>
              <a:avLst/>
              <a:gdLst/>
              <a:ahLst/>
              <a:cxnLst/>
              <a:rect l="l" t="t" r="r" b="b"/>
              <a:pathLst>
                <a:path w="1330922" h="69850">
                  <a:moveTo>
                    <a:pt x="1040092" y="0"/>
                  </a:moveTo>
                  <a:lnTo>
                    <a:pt x="0" y="0"/>
                  </a:lnTo>
                  <a:lnTo>
                    <a:pt x="0" y="69850"/>
                  </a:lnTo>
                  <a:lnTo>
                    <a:pt x="1330922" y="69850"/>
                  </a:lnTo>
                  <a:lnTo>
                    <a:pt x="1330922" y="0"/>
                  </a:lnTo>
                  <a:close/>
                </a:path>
              </a:pathLst>
            </a:custGeom>
            <a:solidFill>
              <a:srgbClr val="E9E9E9"/>
            </a:solidFill>
          </p:spPr>
        </p:sp>
      </p:gr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193112" y="829571"/>
            <a:ext cx="1207203" cy="1207203"/>
          </a:xfrm>
          <a:prstGeom prst="rect">
            <a:avLst/>
          </a:prstGeom>
        </p:spPr>
      </p:pic>
      <p:sp>
        <p:nvSpPr>
          <p:cNvPr id="13" name="TextBox 13"/>
          <p:cNvSpPr txBox="1"/>
          <p:nvPr/>
        </p:nvSpPr>
        <p:spPr>
          <a:xfrm>
            <a:off x="6672143" y="3771503"/>
            <a:ext cx="5366850" cy="895762"/>
          </a:xfrm>
          <a:prstGeom prst="rect">
            <a:avLst/>
          </a:prstGeom>
        </p:spPr>
        <p:txBody>
          <a:bodyPr lIns="0" tIns="0" rIns="0" bIns="0" rtlCol="0" anchor="t">
            <a:spAutoFit/>
          </a:bodyPr>
          <a:lstStyle/>
          <a:p>
            <a:pPr algn="r">
              <a:lnSpc>
                <a:spcPts val="3640"/>
              </a:lnSpc>
            </a:pPr>
            <a:r>
              <a:rPr lang="en-US" sz="2600">
                <a:solidFill>
                  <a:srgbClr val="FFFFFF"/>
                </a:solidFill>
                <a:latin typeface="Muli Bold"/>
              </a:rPr>
              <a:t>EMPLOYMENT  TRAINING</a:t>
            </a:r>
          </a:p>
          <a:p>
            <a:pPr algn="r">
              <a:lnSpc>
                <a:spcPts val="3640"/>
              </a:lnSpc>
              <a:spcBef>
                <a:spcPct val="0"/>
              </a:spcBef>
            </a:pPr>
            <a:r>
              <a:rPr lang="en-US" sz="2600">
                <a:solidFill>
                  <a:srgbClr val="FFFFFF"/>
                </a:solidFill>
                <a:latin typeface="Muli Bold"/>
              </a:rPr>
              <a:t>SERVICES (VIA WET/OJT)</a:t>
            </a:r>
          </a:p>
        </p:txBody>
      </p:sp>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35392" y="2298945"/>
            <a:ext cx="1207203" cy="1207203"/>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244335" y="3744294"/>
            <a:ext cx="1207203" cy="1207203"/>
          </a:xfrm>
          <a:prstGeom prst="rect">
            <a:avLst/>
          </a:prstGeom>
        </p:spPr>
      </p:pic>
      <p:grpSp>
        <p:nvGrpSpPr>
          <p:cNvPr id="16" name="Group 16"/>
          <p:cNvGrpSpPr/>
          <p:nvPr/>
        </p:nvGrpSpPr>
        <p:grpSpPr>
          <a:xfrm rot="-7146907">
            <a:off x="12163577" y="3550109"/>
            <a:ext cx="470108" cy="201865"/>
            <a:chOff x="0" y="0"/>
            <a:chExt cx="1330922" cy="571500"/>
          </a:xfrm>
        </p:grpSpPr>
        <p:sp>
          <p:nvSpPr>
            <p:cNvPr id="17" name="Freeform 17"/>
            <p:cNvSpPr/>
            <p:nvPr/>
          </p:nvSpPr>
          <p:spPr>
            <a:xfrm>
              <a:off x="0" y="255270"/>
              <a:ext cx="1330922" cy="69850"/>
            </a:xfrm>
            <a:custGeom>
              <a:avLst/>
              <a:gdLst/>
              <a:ahLst/>
              <a:cxnLst/>
              <a:rect l="l" t="t" r="r" b="b"/>
              <a:pathLst>
                <a:path w="1330922" h="69850">
                  <a:moveTo>
                    <a:pt x="1040092" y="0"/>
                  </a:moveTo>
                  <a:lnTo>
                    <a:pt x="0" y="0"/>
                  </a:lnTo>
                  <a:lnTo>
                    <a:pt x="0" y="69850"/>
                  </a:lnTo>
                  <a:lnTo>
                    <a:pt x="1330922" y="69850"/>
                  </a:lnTo>
                  <a:lnTo>
                    <a:pt x="1330922" y="0"/>
                  </a:lnTo>
                  <a:close/>
                </a:path>
              </a:pathLst>
            </a:custGeom>
            <a:solidFill>
              <a:srgbClr val="E9E9E9"/>
            </a:solidFill>
          </p:spPr>
        </p:sp>
      </p:grpSp>
      <p:grpSp>
        <p:nvGrpSpPr>
          <p:cNvPr id="18" name="Group 18"/>
          <p:cNvGrpSpPr/>
          <p:nvPr/>
        </p:nvGrpSpPr>
        <p:grpSpPr>
          <a:xfrm rot="-3859785">
            <a:off x="12116777" y="4890544"/>
            <a:ext cx="470108" cy="201865"/>
            <a:chOff x="0" y="0"/>
            <a:chExt cx="1330922" cy="571500"/>
          </a:xfrm>
        </p:grpSpPr>
        <p:sp>
          <p:nvSpPr>
            <p:cNvPr id="19" name="Freeform 19"/>
            <p:cNvSpPr/>
            <p:nvPr/>
          </p:nvSpPr>
          <p:spPr>
            <a:xfrm>
              <a:off x="0" y="255270"/>
              <a:ext cx="1330922" cy="69850"/>
            </a:xfrm>
            <a:custGeom>
              <a:avLst/>
              <a:gdLst/>
              <a:ahLst/>
              <a:cxnLst/>
              <a:rect l="l" t="t" r="r" b="b"/>
              <a:pathLst>
                <a:path w="1330922" h="69850">
                  <a:moveTo>
                    <a:pt x="1040092" y="0"/>
                  </a:moveTo>
                  <a:lnTo>
                    <a:pt x="0" y="0"/>
                  </a:lnTo>
                  <a:lnTo>
                    <a:pt x="0" y="69850"/>
                  </a:lnTo>
                  <a:lnTo>
                    <a:pt x="1330922" y="69850"/>
                  </a:lnTo>
                  <a:lnTo>
                    <a:pt x="1330922" y="0"/>
                  </a:lnTo>
                  <a:close/>
                </a:path>
              </a:pathLst>
            </a:custGeom>
            <a:solidFill>
              <a:srgbClr val="E9E9E9"/>
            </a:solidFill>
          </p:spPr>
        </p:sp>
      </p:grpSp>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35392" y="5143500"/>
            <a:ext cx="1207203" cy="1207203"/>
          </a:xfrm>
          <a:prstGeom prst="rect">
            <a:avLst/>
          </a:prstGeom>
        </p:spPr>
      </p:pic>
      <p:grpSp>
        <p:nvGrpSpPr>
          <p:cNvPr id="21" name="Group 21"/>
          <p:cNvGrpSpPr/>
          <p:nvPr/>
        </p:nvGrpSpPr>
        <p:grpSpPr>
          <a:xfrm rot="-7146907">
            <a:off x="12211830" y="6355566"/>
            <a:ext cx="470108" cy="201865"/>
            <a:chOff x="0" y="0"/>
            <a:chExt cx="1330922" cy="571500"/>
          </a:xfrm>
        </p:grpSpPr>
        <p:sp>
          <p:nvSpPr>
            <p:cNvPr id="22" name="Freeform 22"/>
            <p:cNvSpPr/>
            <p:nvPr/>
          </p:nvSpPr>
          <p:spPr>
            <a:xfrm>
              <a:off x="0" y="255270"/>
              <a:ext cx="1330922" cy="69850"/>
            </a:xfrm>
            <a:custGeom>
              <a:avLst/>
              <a:gdLst/>
              <a:ahLst/>
              <a:cxnLst/>
              <a:rect l="l" t="t" r="r" b="b"/>
              <a:pathLst>
                <a:path w="1330922" h="69850">
                  <a:moveTo>
                    <a:pt x="1040092" y="0"/>
                  </a:moveTo>
                  <a:lnTo>
                    <a:pt x="0" y="0"/>
                  </a:lnTo>
                  <a:lnTo>
                    <a:pt x="0" y="69850"/>
                  </a:lnTo>
                  <a:lnTo>
                    <a:pt x="1330922" y="69850"/>
                  </a:lnTo>
                  <a:lnTo>
                    <a:pt x="1330922" y="0"/>
                  </a:lnTo>
                  <a:close/>
                </a:path>
              </a:pathLst>
            </a:custGeom>
            <a:solidFill>
              <a:srgbClr val="E9E9E9"/>
            </a:solidFill>
          </p:spPr>
        </p:sp>
      </p:grpSp>
      <p:pic>
        <p:nvPicPr>
          <p:cNvPr id="23" name="Picture 2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244335" y="6601753"/>
            <a:ext cx="1207203" cy="1207203"/>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91333" y="2200751"/>
            <a:ext cx="1695320" cy="1305396"/>
          </a:xfrm>
          <a:prstGeom prst="rect">
            <a:avLst/>
          </a:prstGeom>
        </p:spPr>
      </p:pic>
      <p:pic>
        <p:nvPicPr>
          <p:cNvPr id="25"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351831" y="873665"/>
            <a:ext cx="880763" cy="1067592"/>
          </a:xfrm>
          <a:prstGeom prst="rect">
            <a:avLst/>
          </a:prstGeom>
        </p:spPr>
      </p:pic>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22286" y="3614298"/>
            <a:ext cx="1851301" cy="1249628"/>
          </a:xfrm>
          <a:prstGeom prst="rect">
            <a:avLst/>
          </a:prstGeom>
        </p:spPr>
      </p:pic>
      <p:pic>
        <p:nvPicPr>
          <p:cNvPr id="27" name="Picture 2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362413" y="6714187"/>
            <a:ext cx="940686" cy="981159"/>
          </a:xfrm>
          <a:prstGeom prst="rect">
            <a:avLst/>
          </a:prstGeom>
        </p:spPr>
      </p:pic>
      <p:pic>
        <p:nvPicPr>
          <p:cNvPr id="28" name="Picture 2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484883" y="5205747"/>
            <a:ext cx="1116296" cy="1250752"/>
          </a:xfrm>
          <a:prstGeom prst="rect">
            <a:avLst/>
          </a:prstGeom>
        </p:spPr>
      </p:pic>
      <p:sp>
        <p:nvSpPr>
          <p:cNvPr id="29" name="TextBox 29"/>
          <p:cNvSpPr txBox="1"/>
          <p:nvPr/>
        </p:nvSpPr>
        <p:spPr>
          <a:xfrm>
            <a:off x="7090096" y="686127"/>
            <a:ext cx="4948897" cy="1352850"/>
          </a:xfrm>
          <a:prstGeom prst="rect">
            <a:avLst/>
          </a:prstGeom>
        </p:spPr>
        <p:txBody>
          <a:bodyPr lIns="0" tIns="0" rIns="0" bIns="0" rtlCol="0" anchor="t">
            <a:spAutoFit/>
          </a:bodyPr>
          <a:lstStyle/>
          <a:p>
            <a:pPr algn="r">
              <a:lnSpc>
                <a:spcPts val="3640"/>
              </a:lnSpc>
            </a:pPr>
            <a:r>
              <a:rPr lang="en-US" sz="2600">
                <a:solidFill>
                  <a:srgbClr val="FFFFFF"/>
                </a:solidFill>
                <a:latin typeface="Muli Bold"/>
              </a:rPr>
              <a:t>CONSULTATION FOR</a:t>
            </a:r>
          </a:p>
          <a:p>
            <a:pPr algn="r">
              <a:lnSpc>
                <a:spcPts val="3640"/>
              </a:lnSpc>
              <a:spcBef>
                <a:spcPct val="0"/>
              </a:spcBef>
            </a:pPr>
            <a:r>
              <a:rPr lang="en-US" sz="2600">
                <a:solidFill>
                  <a:srgbClr val="FFFFFF"/>
                </a:solidFill>
                <a:latin typeface="Muli Bold"/>
              </a:rPr>
              <a:t>"REASONABLE JOB ACCOMMODATIONS</a:t>
            </a:r>
          </a:p>
        </p:txBody>
      </p:sp>
      <p:sp>
        <p:nvSpPr>
          <p:cNvPr id="30" name="TextBox 30"/>
          <p:cNvSpPr txBox="1"/>
          <p:nvPr/>
        </p:nvSpPr>
        <p:spPr>
          <a:xfrm>
            <a:off x="589126" y="9205875"/>
            <a:ext cx="6668446" cy="413355"/>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Space Mono"/>
              </a:rPr>
              <a:t>TOGETHER WE CAN BUILD A FUTURE</a:t>
            </a:r>
          </a:p>
        </p:txBody>
      </p:sp>
      <p:sp>
        <p:nvSpPr>
          <p:cNvPr id="31" name="TextBox 31"/>
          <p:cNvSpPr txBox="1"/>
          <p:nvPr/>
        </p:nvSpPr>
        <p:spPr>
          <a:xfrm>
            <a:off x="13066279" y="1987109"/>
            <a:ext cx="4514413" cy="1809938"/>
          </a:xfrm>
          <a:prstGeom prst="rect">
            <a:avLst/>
          </a:prstGeom>
        </p:spPr>
        <p:txBody>
          <a:bodyPr lIns="0" tIns="0" rIns="0" bIns="0" rtlCol="0" anchor="t">
            <a:spAutoFit/>
          </a:bodyPr>
          <a:lstStyle/>
          <a:p>
            <a:pPr>
              <a:lnSpc>
                <a:spcPts val="3640"/>
              </a:lnSpc>
            </a:pPr>
            <a:r>
              <a:rPr lang="en-US" sz="2600">
                <a:solidFill>
                  <a:srgbClr val="FFD147"/>
                </a:solidFill>
                <a:latin typeface="Muli Bold"/>
              </a:rPr>
              <a:t>DISABILITY EMPLOYMENT</a:t>
            </a:r>
          </a:p>
          <a:p>
            <a:pPr>
              <a:lnSpc>
                <a:spcPts val="3640"/>
              </a:lnSpc>
            </a:pPr>
            <a:r>
              <a:rPr lang="en-US" sz="2600">
                <a:solidFill>
                  <a:srgbClr val="FFD147"/>
                </a:solidFill>
                <a:latin typeface="Muli Bold"/>
              </a:rPr>
              <a:t>TRAINING AND PD,</a:t>
            </a:r>
          </a:p>
          <a:p>
            <a:pPr>
              <a:lnSpc>
                <a:spcPts val="3640"/>
              </a:lnSpc>
              <a:spcBef>
                <a:spcPct val="0"/>
              </a:spcBef>
            </a:pPr>
            <a:r>
              <a:rPr lang="en-US" sz="2600">
                <a:solidFill>
                  <a:srgbClr val="FFD147"/>
                </a:solidFill>
                <a:latin typeface="Muli Bold"/>
              </a:rPr>
              <a:t>AWARENESS, SENSITIVITY, ADA</a:t>
            </a:r>
          </a:p>
        </p:txBody>
      </p:sp>
      <p:sp>
        <p:nvSpPr>
          <p:cNvPr id="32" name="TextBox 32"/>
          <p:cNvSpPr txBox="1"/>
          <p:nvPr/>
        </p:nvSpPr>
        <p:spPr>
          <a:xfrm>
            <a:off x="12792213" y="5275408"/>
            <a:ext cx="4416891" cy="895762"/>
          </a:xfrm>
          <a:prstGeom prst="rect">
            <a:avLst/>
          </a:prstGeom>
        </p:spPr>
        <p:txBody>
          <a:bodyPr lIns="0" tIns="0" rIns="0" bIns="0" rtlCol="0" anchor="t">
            <a:spAutoFit/>
          </a:bodyPr>
          <a:lstStyle/>
          <a:p>
            <a:pPr>
              <a:lnSpc>
                <a:spcPts val="3640"/>
              </a:lnSpc>
              <a:spcBef>
                <a:spcPct val="0"/>
              </a:spcBef>
            </a:pPr>
            <a:r>
              <a:rPr lang="en-US" sz="2600">
                <a:solidFill>
                  <a:srgbClr val="FFD147"/>
                </a:solidFill>
                <a:latin typeface="Muli Bold"/>
              </a:rPr>
              <a:t>ASSISTIVE TECHNOLOGY ASSESSMENTS</a:t>
            </a:r>
          </a:p>
        </p:txBody>
      </p:sp>
      <p:sp>
        <p:nvSpPr>
          <p:cNvPr id="33" name="TextBox 33"/>
          <p:cNvSpPr txBox="1"/>
          <p:nvPr/>
        </p:nvSpPr>
        <p:spPr>
          <a:xfrm>
            <a:off x="7631775" y="6554655"/>
            <a:ext cx="4612561" cy="1352850"/>
          </a:xfrm>
          <a:prstGeom prst="rect">
            <a:avLst/>
          </a:prstGeom>
        </p:spPr>
        <p:txBody>
          <a:bodyPr lIns="0" tIns="0" rIns="0" bIns="0" rtlCol="0" anchor="t">
            <a:spAutoFit/>
          </a:bodyPr>
          <a:lstStyle/>
          <a:p>
            <a:pPr algn="r">
              <a:lnSpc>
                <a:spcPts val="3640"/>
              </a:lnSpc>
            </a:pPr>
            <a:r>
              <a:rPr lang="en-US" sz="2600">
                <a:solidFill>
                  <a:srgbClr val="FFFFFF"/>
                </a:solidFill>
                <a:latin typeface="Muli Bold"/>
              </a:rPr>
              <a:t>INFORMATION </a:t>
            </a:r>
          </a:p>
          <a:p>
            <a:pPr algn="r">
              <a:lnSpc>
                <a:spcPts val="3640"/>
              </a:lnSpc>
            </a:pPr>
            <a:r>
              <a:rPr lang="en-US" sz="2600">
                <a:solidFill>
                  <a:srgbClr val="FFFFFF"/>
                </a:solidFill>
                <a:latin typeface="Muli Bold"/>
              </a:rPr>
              <a:t>AND REFERRAL TO </a:t>
            </a:r>
          </a:p>
          <a:p>
            <a:pPr algn="r">
              <a:lnSpc>
                <a:spcPts val="3640"/>
              </a:lnSpc>
              <a:spcBef>
                <a:spcPct val="0"/>
              </a:spcBef>
            </a:pPr>
            <a:r>
              <a:rPr lang="en-US" sz="2600">
                <a:solidFill>
                  <a:srgbClr val="FFFFFF"/>
                </a:solidFill>
                <a:latin typeface="Muli Bold"/>
              </a:rPr>
              <a:t>COMMUNITY PROGRAMS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82486" y="258260"/>
            <a:ext cx="5932572" cy="7346839"/>
          </a:xfrm>
          <a:prstGeom prst="rect">
            <a:avLst/>
          </a:prstGeom>
        </p:spPr>
      </p:pic>
      <p:sp>
        <p:nvSpPr>
          <p:cNvPr id="3" name="TextBox 3"/>
          <p:cNvSpPr txBox="1"/>
          <p:nvPr/>
        </p:nvSpPr>
        <p:spPr>
          <a:xfrm>
            <a:off x="428404" y="6372098"/>
            <a:ext cx="10718673" cy="3022424"/>
          </a:xfrm>
          <a:prstGeom prst="rect">
            <a:avLst/>
          </a:prstGeom>
        </p:spPr>
        <p:txBody>
          <a:bodyPr lIns="0" tIns="0" rIns="0" bIns="0" rtlCol="0" anchor="t">
            <a:spAutoFit/>
          </a:bodyPr>
          <a:lstStyle/>
          <a:p>
            <a:pPr>
              <a:lnSpc>
                <a:spcPts val="11822"/>
              </a:lnSpc>
            </a:pPr>
            <a:r>
              <a:rPr lang="en-US" sz="10747" spc="-107">
                <a:solidFill>
                  <a:srgbClr val="06064D"/>
                </a:solidFill>
                <a:latin typeface="Muli Bold"/>
              </a:rPr>
              <a:t>THE BOTTOMLINE?</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34423" y="258260"/>
            <a:ext cx="1449754" cy="13482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811744" y="3289221"/>
            <a:ext cx="1449754" cy="1348272"/>
          </a:xfrm>
          <a:prstGeom prst="rect">
            <a:avLst/>
          </a:prstGeom>
        </p:spPr>
      </p:pic>
      <p:grpSp>
        <p:nvGrpSpPr>
          <p:cNvPr id="6" name="Group 6"/>
          <p:cNvGrpSpPr/>
          <p:nvPr/>
        </p:nvGrpSpPr>
        <p:grpSpPr>
          <a:xfrm>
            <a:off x="10610441" y="1216405"/>
            <a:ext cx="6410883" cy="7116028"/>
            <a:chOff x="0" y="0"/>
            <a:chExt cx="5166292" cy="5734542"/>
          </a:xfrm>
        </p:grpSpPr>
        <p:sp>
          <p:nvSpPr>
            <p:cNvPr id="7" name="Freeform 7"/>
            <p:cNvSpPr/>
            <p:nvPr/>
          </p:nvSpPr>
          <p:spPr>
            <a:xfrm>
              <a:off x="0" y="0"/>
              <a:ext cx="5166292" cy="5734542"/>
            </a:xfrm>
            <a:custGeom>
              <a:avLst/>
              <a:gdLst/>
              <a:ahLst/>
              <a:cxnLst/>
              <a:rect l="l" t="t" r="r" b="b"/>
              <a:pathLst>
                <a:path w="5166292" h="5734542">
                  <a:moveTo>
                    <a:pt x="5041832" y="5734542"/>
                  </a:moveTo>
                  <a:lnTo>
                    <a:pt x="124460" y="5734542"/>
                  </a:lnTo>
                  <a:cubicBezTo>
                    <a:pt x="55880" y="5734542"/>
                    <a:pt x="0" y="5678662"/>
                    <a:pt x="0" y="5610082"/>
                  </a:cubicBezTo>
                  <a:lnTo>
                    <a:pt x="0" y="124460"/>
                  </a:lnTo>
                  <a:cubicBezTo>
                    <a:pt x="0" y="55880"/>
                    <a:pt x="55880" y="0"/>
                    <a:pt x="124460" y="0"/>
                  </a:cubicBezTo>
                  <a:lnTo>
                    <a:pt x="5041832" y="0"/>
                  </a:lnTo>
                  <a:cubicBezTo>
                    <a:pt x="5110412" y="0"/>
                    <a:pt x="5166292" y="55880"/>
                    <a:pt x="5166292" y="124460"/>
                  </a:cubicBezTo>
                  <a:lnTo>
                    <a:pt x="5166292" y="5610082"/>
                  </a:lnTo>
                  <a:cubicBezTo>
                    <a:pt x="5166292" y="5678662"/>
                    <a:pt x="5110412" y="5734542"/>
                    <a:pt x="5041832" y="5734542"/>
                  </a:cubicBezTo>
                  <a:close/>
                </a:path>
              </a:pathLst>
            </a:custGeom>
            <a:solidFill>
              <a:srgbClr val="737373"/>
            </a:solidFill>
          </p:spPr>
        </p:sp>
      </p:grpSp>
      <p:grpSp>
        <p:nvGrpSpPr>
          <p:cNvPr id="8" name="Group 8"/>
          <p:cNvGrpSpPr/>
          <p:nvPr/>
        </p:nvGrpSpPr>
        <p:grpSpPr>
          <a:xfrm>
            <a:off x="10126717" y="1408422"/>
            <a:ext cx="6734219" cy="818693"/>
            <a:chOff x="0" y="0"/>
            <a:chExt cx="5432166" cy="660400"/>
          </a:xfrm>
        </p:grpSpPr>
        <p:sp>
          <p:nvSpPr>
            <p:cNvPr id="9" name="Freeform 9"/>
            <p:cNvSpPr/>
            <p:nvPr/>
          </p:nvSpPr>
          <p:spPr>
            <a:xfrm>
              <a:off x="0" y="0"/>
              <a:ext cx="5432166" cy="660400"/>
            </a:xfrm>
            <a:custGeom>
              <a:avLst/>
              <a:gdLst/>
              <a:ahLst/>
              <a:cxnLst/>
              <a:rect l="l" t="t" r="r" b="b"/>
              <a:pathLst>
                <a:path w="5432166" h="660400">
                  <a:moveTo>
                    <a:pt x="5307706" y="660400"/>
                  </a:moveTo>
                  <a:lnTo>
                    <a:pt x="124460" y="660400"/>
                  </a:lnTo>
                  <a:cubicBezTo>
                    <a:pt x="55880" y="660400"/>
                    <a:pt x="0" y="604520"/>
                    <a:pt x="0" y="535940"/>
                  </a:cubicBezTo>
                  <a:lnTo>
                    <a:pt x="0" y="124460"/>
                  </a:lnTo>
                  <a:cubicBezTo>
                    <a:pt x="0" y="55880"/>
                    <a:pt x="55880" y="0"/>
                    <a:pt x="124460" y="0"/>
                  </a:cubicBezTo>
                  <a:lnTo>
                    <a:pt x="5307706" y="0"/>
                  </a:lnTo>
                  <a:cubicBezTo>
                    <a:pt x="5376286" y="0"/>
                    <a:pt x="5432166" y="55880"/>
                    <a:pt x="5432166" y="124460"/>
                  </a:cubicBezTo>
                  <a:lnTo>
                    <a:pt x="5432166" y="535940"/>
                  </a:lnTo>
                  <a:cubicBezTo>
                    <a:pt x="5432166" y="604520"/>
                    <a:pt x="5376286" y="660400"/>
                    <a:pt x="5307706" y="660400"/>
                  </a:cubicBezTo>
                  <a:close/>
                </a:path>
              </a:pathLst>
            </a:custGeom>
            <a:solidFill>
              <a:srgbClr val="06064D"/>
            </a:solidFill>
          </p:spPr>
        </p:sp>
      </p:grpSp>
      <p:grpSp>
        <p:nvGrpSpPr>
          <p:cNvPr id="10" name="Group 10"/>
          <p:cNvGrpSpPr/>
          <p:nvPr/>
        </p:nvGrpSpPr>
        <p:grpSpPr>
          <a:xfrm>
            <a:off x="10120128" y="2446740"/>
            <a:ext cx="6734219" cy="2437752"/>
            <a:chOff x="0" y="0"/>
            <a:chExt cx="5432166" cy="1966415"/>
          </a:xfrm>
        </p:grpSpPr>
        <p:sp>
          <p:nvSpPr>
            <p:cNvPr id="11" name="Freeform 11"/>
            <p:cNvSpPr/>
            <p:nvPr/>
          </p:nvSpPr>
          <p:spPr>
            <a:xfrm>
              <a:off x="0" y="0"/>
              <a:ext cx="5432166" cy="1966416"/>
            </a:xfrm>
            <a:custGeom>
              <a:avLst/>
              <a:gdLst/>
              <a:ahLst/>
              <a:cxnLst/>
              <a:rect l="l" t="t" r="r" b="b"/>
              <a:pathLst>
                <a:path w="5432166" h="1966416">
                  <a:moveTo>
                    <a:pt x="5307706" y="1966415"/>
                  </a:moveTo>
                  <a:lnTo>
                    <a:pt x="124460" y="1966415"/>
                  </a:lnTo>
                  <a:cubicBezTo>
                    <a:pt x="55880" y="1966415"/>
                    <a:pt x="0" y="1910536"/>
                    <a:pt x="0" y="1841955"/>
                  </a:cubicBezTo>
                  <a:lnTo>
                    <a:pt x="0" y="124460"/>
                  </a:lnTo>
                  <a:cubicBezTo>
                    <a:pt x="0" y="55880"/>
                    <a:pt x="55880" y="0"/>
                    <a:pt x="124460" y="0"/>
                  </a:cubicBezTo>
                  <a:lnTo>
                    <a:pt x="5307706" y="0"/>
                  </a:lnTo>
                  <a:cubicBezTo>
                    <a:pt x="5376286" y="0"/>
                    <a:pt x="5432166" y="55880"/>
                    <a:pt x="5432166" y="124460"/>
                  </a:cubicBezTo>
                  <a:lnTo>
                    <a:pt x="5432166" y="1841956"/>
                  </a:lnTo>
                  <a:cubicBezTo>
                    <a:pt x="5432166" y="1910536"/>
                    <a:pt x="5376286" y="1966416"/>
                    <a:pt x="5307706" y="1966416"/>
                  </a:cubicBezTo>
                  <a:close/>
                </a:path>
              </a:pathLst>
            </a:custGeom>
            <a:solidFill>
              <a:srgbClr val="06064D"/>
            </a:solidFill>
          </p:spPr>
        </p:sp>
      </p:grpSp>
      <p:sp>
        <p:nvSpPr>
          <p:cNvPr id="12" name="TextBox 12"/>
          <p:cNvSpPr txBox="1"/>
          <p:nvPr/>
        </p:nvSpPr>
        <p:spPr>
          <a:xfrm>
            <a:off x="10536621" y="1561492"/>
            <a:ext cx="5997802" cy="438673"/>
          </a:xfrm>
          <a:prstGeom prst="rect">
            <a:avLst/>
          </a:prstGeom>
        </p:spPr>
        <p:txBody>
          <a:bodyPr lIns="0" tIns="0" rIns="0" bIns="0" rtlCol="0" anchor="t">
            <a:spAutoFit/>
          </a:bodyPr>
          <a:lstStyle/>
          <a:p>
            <a:pPr>
              <a:lnSpc>
                <a:spcPts val="3640"/>
              </a:lnSpc>
              <a:spcBef>
                <a:spcPct val="0"/>
              </a:spcBef>
            </a:pPr>
            <a:r>
              <a:rPr lang="en-US" sz="2600">
                <a:solidFill>
                  <a:srgbClr val="FFD147"/>
                </a:solidFill>
                <a:latin typeface="Inknut Antiqua Medium"/>
              </a:rPr>
              <a:t>COMPETITIVE EMPLOYMENT</a:t>
            </a:r>
          </a:p>
        </p:txBody>
      </p:sp>
      <p:pic>
        <p:nvPicPr>
          <p:cNvPr id="13" name="Picture 13"/>
          <p:cNvPicPr>
            <a:picLocks noChangeAspect="1"/>
          </p:cNvPicPr>
          <p:nvPr/>
        </p:nvPicPr>
        <p:blipFill>
          <a:blip r:embed="rId6"/>
          <a:srcRect/>
          <a:stretch>
            <a:fillRect/>
          </a:stretch>
        </p:blipFill>
        <p:spPr>
          <a:xfrm>
            <a:off x="5594927" y="522525"/>
            <a:ext cx="1055906" cy="1012350"/>
          </a:xfrm>
          <a:prstGeom prst="rect">
            <a:avLst/>
          </a:prstGeom>
        </p:spPr>
      </p:pic>
      <p:grpSp>
        <p:nvGrpSpPr>
          <p:cNvPr id="14" name="Group 14"/>
          <p:cNvGrpSpPr/>
          <p:nvPr/>
        </p:nvGrpSpPr>
        <p:grpSpPr>
          <a:xfrm>
            <a:off x="10120128" y="6455899"/>
            <a:ext cx="6740808" cy="1636056"/>
            <a:chOff x="0" y="0"/>
            <a:chExt cx="5432166" cy="1318437"/>
          </a:xfrm>
        </p:grpSpPr>
        <p:sp>
          <p:nvSpPr>
            <p:cNvPr id="15" name="Freeform 15"/>
            <p:cNvSpPr/>
            <p:nvPr/>
          </p:nvSpPr>
          <p:spPr>
            <a:xfrm>
              <a:off x="0" y="0"/>
              <a:ext cx="5432166" cy="1318437"/>
            </a:xfrm>
            <a:custGeom>
              <a:avLst/>
              <a:gdLst/>
              <a:ahLst/>
              <a:cxnLst/>
              <a:rect l="l" t="t" r="r" b="b"/>
              <a:pathLst>
                <a:path w="5432166" h="1318437">
                  <a:moveTo>
                    <a:pt x="5307706" y="1318437"/>
                  </a:moveTo>
                  <a:lnTo>
                    <a:pt x="124460" y="1318437"/>
                  </a:lnTo>
                  <a:cubicBezTo>
                    <a:pt x="55880" y="1318437"/>
                    <a:pt x="0" y="1262557"/>
                    <a:pt x="0" y="1193977"/>
                  </a:cubicBezTo>
                  <a:lnTo>
                    <a:pt x="0" y="124460"/>
                  </a:lnTo>
                  <a:cubicBezTo>
                    <a:pt x="0" y="55880"/>
                    <a:pt x="55880" y="0"/>
                    <a:pt x="124460" y="0"/>
                  </a:cubicBezTo>
                  <a:lnTo>
                    <a:pt x="5307706" y="0"/>
                  </a:lnTo>
                  <a:cubicBezTo>
                    <a:pt x="5376286" y="0"/>
                    <a:pt x="5432166" y="55880"/>
                    <a:pt x="5432166" y="124460"/>
                  </a:cubicBezTo>
                  <a:lnTo>
                    <a:pt x="5432166" y="1193977"/>
                  </a:lnTo>
                  <a:cubicBezTo>
                    <a:pt x="5432166" y="1262557"/>
                    <a:pt x="5376286" y="1318437"/>
                    <a:pt x="5307706" y="1318437"/>
                  </a:cubicBezTo>
                  <a:close/>
                </a:path>
              </a:pathLst>
            </a:custGeom>
            <a:solidFill>
              <a:srgbClr val="06064D"/>
            </a:solidFill>
          </p:spPr>
        </p:sp>
      </p:grpSp>
      <p:grpSp>
        <p:nvGrpSpPr>
          <p:cNvPr id="16" name="Group 16"/>
          <p:cNvGrpSpPr/>
          <p:nvPr/>
        </p:nvGrpSpPr>
        <p:grpSpPr>
          <a:xfrm>
            <a:off x="10126717" y="5143500"/>
            <a:ext cx="6734219" cy="1009523"/>
            <a:chOff x="0" y="0"/>
            <a:chExt cx="5432166" cy="814333"/>
          </a:xfrm>
        </p:grpSpPr>
        <p:sp>
          <p:nvSpPr>
            <p:cNvPr id="17" name="Freeform 17"/>
            <p:cNvSpPr/>
            <p:nvPr/>
          </p:nvSpPr>
          <p:spPr>
            <a:xfrm>
              <a:off x="0" y="0"/>
              <a:ext cx="5432166" cy="814333"/>
            </a:xfrm>
            <a:custGeom>
              <a:avLst/>
              <a:gdLst/>
              <a:ahLst/>
              <a:cxnLst/>
              <a:rect l="l" t="t" r="r" b="b"/>
              <a:pathLst>
                <a:path w="5432166" h="814333">
                  <a:moveTo>
                    <a:pt x="5307706" y="814333"/>
                  </a:moveTo>
                  <a:lnTo>
                    <a:pt x="124460" y="814333"/>
                  </a:lnTo>
                  <a:cubicBezTo>
                    <a:pt x="55880" y="814333"/>
                    <a:pt x="0" y="758453"/>
                    <a:pt x="0" y="689873"/>
                  </a:cubicBezTo>
                  <a:lnTo>
                    <a:pt x="0" y="124460"/>
                  </a:lnTo>
                  <a:cubicBezTo>
                    <a:pt x="0" y="55880"/>
                    <a:pt x="55880" y="0"/>
                    <a:pt x="124460" y="0"/>
                  </a:cubicBezTo>
                  <a:lnTo>
                    <a:pt x="5307706" y="0"/>
                  </a:lnTo>
                  <a:cubicBezTo>
                    <a:pt x="5376286" y="0"/>
                    <a:pt x="5432166" y="55880"/>
                    <a:pt x="5432166" y="124460"/>
                  </a:cubicBezTo>
                  <a:lnTo>
                    <a:pt x="5432166" y="689873"/>
                  </a:lnTo>
                  <a:cubicBezTo>
                    <a:pt x="5432166" y="758453"/>
                    <a:pt x="5376286" y="814333"/>
                    <a:pt x="5307706" y="814333"/>
                  </a:cubicBezTo>
                  <a:close/>
                </a:path>
              </a:pathLst>
            </a:custGeom>
            <a:solidFill>
              <a:srgbClr val="06064D"/>
            </a:solidFill>
          </p:spPr>
        </p:sp>
      </p:grpSp>
      <p:sp>
        <p:nvSpPr>
          <p:cNvPr id="18" name="TextBox 18"/>
          <p:cNvSpPr txBox="1"/>
          <p:nvPr/>
        </p:nvSpPr>
        <p:spPr>
          <a:xfrm>
            <a:off x="10536621" y="5423422"/>
            <a:ext cx="6087783" cy="464819"/>
          </a:xfrm>
          <a:prstGeom prst="rect">
            <a:avLst/>
          </a:prstGeom>
        </p:spPr>
        <p:txBody>
          <a:bodyPr lIns="0" tIns="0" rIns="0" bIns="0" rtlCol="0" anchor="t">
            <a:spAutoFit/>
          </a:bodyPr>
          <a:lstStyle/>
          <a:p>
            <a:pPr>
              <a:lnSpc>
                <a:spcPts val="3780"/>
              </a:lnSpc>
              <a:spcBef>
                <a:spcPct val="0"/>
              </a:spcBef>
            </a:pPr>
            <a:r>
              <a:rPr lang="en-US" sz="2700">
                <a:solidFill>
                  <a:srgbClr val="FFD147"/>
                </a:solidFill>
                <a:latin typeface="Inknut Antiqua Medium"/>
              </a:rPr>
              <a:t>INTEGRATED EMPLOYMENT</a:t>
            </a:r>
          </a:p>
        </p:txBody>
      </p:sp>
      <p:sp>
        <p:nvSpPr>
          <p:cNvPr id="19" name="TextBox 19"/>
          <p:cNvSpPr txBox="1"/>
          <p:nvPr/>
        </p:nvSpPr>
        <p:spPr>
          <a:xfrm rot="-5400000">
            <a:off x="12860179" y="3698275"/>
            <a:ext cx="8738152" cy="530163"/>
          </a:xfrm>
          <a:prstGeom prst="rect">
            <a:avLst/>
          </a:prstGeom>
        </p:spPr>
        <p:txBody>
          <a:bodyPr lIns="0" tIns="0" rIns="0" bIns="0" rtlCol="0" anchor="t">
            <a:spAutoFit/>
          </a:bodyPr>
          <a:lstStyle/>
          <a:p>
            <a:pPr>
              <a:lnSpc>
                <a:spcPts val="4372"/>
              </a:lnSpc>
              <a:spcBef>
                <a:spcPct val="0"/>
              </a:spcBef>
            </a:pPr>
            <a:r>
              <a:rPr lang="en-US" sz="3123">
                <a:solidFill>
                  <a:srgbClr val="737373"/>
                </a:solidFill>
                <a:latin typeface="Space Mono"/>
              </a:rPr>
              <a:t>TOGETHER WE CAN BUILD A FUTURE</a:t>
            </a:r>
          </a:p>
        </p:txBody>
      </p:sp>
      <p:sp>
        <p:nvSpPr>
          <p:cNvPr id="20" name="TextBox 20"/>
          <p:cNvSpPr txBox="1"/>
          <p:nvPr/>
        </p:nvSpPr>
        <p:spPr>
          <a:xfrm>
            <a:off x="10308700" y="2627101"/>
            <a:ext cx="6370252" cy="2405860"/>
          </a:xfrm>
          <a:prstGeom prst="rect">
            <a:avLst/>
          </a:prstGeom>
        </p:spPr>
        <p:txBody>
          <a:bodyPr lIns="0" tIns="0" rIns="0" bIns="0" rtlCol="0" anchor="t">
            <a:spAutoFit/>
          </a:bodyPr>
          <a:lstStyle/>
          <a:p>
            <a:pPr algn="just">
              <a:lnSpc>
                <a:spcPts val="3883"/>
              </a:lnSpc>
            </a:pPr>
            <a:r>
              <a:rPr lang="en-US" sz="2773">
                <a:solidFill>
                  <a:srgbClr val="FFFFFF"/>
                </a:solidFill>
                <a:latin typeface="Inknut Antiqua Medium"/>
              </a:rPr>
              <a:t>Earning wages at or above minimum wage with similar benefits provided to employees without disabilities</a:t>
            </a:r>
          </a:p>
          <a:p>
            <a:pPr algn="just">
              <a:lnSpc>
                <a:spcPts val="3883"/>
              </a:lnSpc>
              <a:spcBef>
                <a:spcPct val="0"/>
              </a:spcBef>
            </a:pPr>
            <a:endParaRPr lang="en-US" sz="2773">
              <a:solidFill>
                <a:srgbClr val="FFFFFF"/>
              </a:solidFill>
              <a:latin typeface="Inknut Antiqua Medium"/>
            </a:endParaRPr>
          </a:p>
        </p:txBody>
      </p:sp>
      <p:sp>
        <p:nvSpPr>
          <p:cNvPr id="21" name="TextBox 21"/>
          <p:cNvSpPr txBox="1"/>
          <p:nvPr/>
        </p:nvSpPr>
        <p:spPr>
          <a:xfrm>
            <a:off x="10308700" y="6792960"/>
            <a:ext cx="6315704" cy="904785"/>
          </a:xfrm>
          <a:prstGeom prst="rect">
            <a:avLst/>
          </a:prstGeom>
        </p:spPr>
        <p:txBody>
          <a:bodyPr lIns="0" tIns="0" rIns="0" bIns="0" rtlCol="0" anchor="t">
            <a:spAutoFit/>
          </a:bodyPr>
          <a:lstStyle/>
          <a:p>
            <a:pPr algn="just">
              <a:lnSpc>
                <a:spcPts val="3667"/>
              </a:lnSpc>
              <a:spcBef>
                <a:spcPct val="0"/>
              </a:spcBef>
            </a:pPr>
            <a:r>
              <a:rPr lang="en-US" sz="2619">
                <a:solidFill>
                  <a:srgbClr val="FFFFFF"/>
                </a:solidFill>
                <a:latin typeface="Inknut Antiqua Medium"/>
              </a:rPr>
              <a:t>Workers with and without disabilities.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6064D"/>
        </a:solidFill>
        <a:effectLst/>
      </p:bgPr>
    </p:bg>
    <p:spTree>
      <p:nvGrpSpPr>
        <p:cNvPr id="1" name=""/>
        <p:cNvGrpSpPr/>
        <p:nvPr/>
      </p:nvGrpSpPr>
      <p:grpSpPr>
        <a:xfrm>
          <a:off x="0" y="0"/>
          <a:ext cx="0" cy="0"/>
          <a:chOff x="0" y="0"/>
          <a:chExt cx="0" cy="0"/>
        </a:xfrm>
      </p:grpSpPr>
      <p:grpSp>
        <p:nvGrpSpPr>
          <p:cNvPr id="2" name="Group 2"/>
          <p:cNvGrpSpPr/>
          <p:nvPr/>
        </p:nvGrpSpPr>
        <p:grpSpPr>
          <a:xfrm>
            <a:off x="9512067" y="3822626"/>
            <a:ext cx="6450066" cy="4618896"/>
            <a:chOff x="0" y="0"/>
            <a:chExt cx="1835257" cy="1314229"/>
          </a:xfrm>
        </p:grpSpPr>
        <p:sp>
          <p:nvSpPr>
            <p:cNvPr id="3" name="Freeform 3"/>
            <p:cNvSpPr/>
            <p:nvPr/>
          </p:nvSpPr>
          <p:spPr>
            <a:xfrm>
              <a:off x="0" y="0"/>
              <a:ext cx="1835257" cy="1314229"/>
            </a:xfrm>
            <a:custGeom>
              <a:avLst/>
              <a:gdLst/>
              <a:ahLst/>
              <a:cxnLst/>
              <a:rect l="l" t="t" r="r" b="b"/>
              <a:pathLst>
                <a:path w="1835257" h="1314229">
                  <a:moveTo>
                    <a:pt x="1710797" y="1314229"/>
                  </a:moveTo>
                  <a:lnTo>
                    <a:pt x="124460" y="1314229"/>
                  </a:lnTo>
                  <a:cubicBezTo>
                    <a:pt x="55880" y="1314229"/>
                    <a:pt x="0" y="1258349"/>
                    <a:pt x="0" y="1189769"/>
                  </a:cubicBezTo>
                  <a:lnTo>
                    <a:pt x="0" y="124460"/>
                  </a:lnTo>
                  <a:cubicBezTo>
                    <a:pt x="0" y="55880"/>
                    <a:pt x="55880" y="0"/>
                    <a:pt x="124460" y="0"/>
                  </a:cubicBezTo>
                  <a:lnTo>
                    <a:pt x="1710797" y="0"/>
                  </a:lnTo>
                  <a:cubicBezTo>
                    <a:pt x="1779377" y="0"/>
                    <a:pt x="1835257" y="55880"/>
                    <a:pt x="1835257" y="124460"/>
                  </a:cubicBezTo>
                  <a:lnTo>
                    <a:pt x="1835257" y="1189769"/>
                  </a:lnTo>
                  <a:cubicBezTo>
                    <a:pt x="1835257" y="1258349"/>
                    <a:pt x="1779377" y="1314229"/>
                    <a:pt x="1710797" y="1314229"/>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98918" y="609475"/>
            <a:ext cx="2151110" cy="200053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05200" y="-1161387"/>
            <a:ext cx="2151110" cy="200053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56694" y="8793114"/>
            <a:ext cx="2151110" cy="200053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8997">
            <a:off x="15055856" y="1692351"/>
            <a:ext cx="2629673" cy="1078166"/>
          </a:xfrm>
          <a:prstGeom prst="rect">
            <a:avLst/>
          </a:prstGeom>
        </p:spPr>
      </p:pic>
      <p:grpSp>
        <p:nvGrpSpPr>
          <p:cNvPr id="8" name="Group 8"/>
          <p:cNvGrpSpPr/>
          <p:nvPr/>
        </p:nvGrpSpPr>
        <p:grpSpPr>
          <a:xfrm>
            <a:off x="9512067" y="2113389"/>
            <a:ext cx="6444243" cy="3418474"/>
            <a:chOff x="0" y="0"/>
            <a:chExt cx="1833600" cy="972669"/>
          </a:xfrm>
        </p:grpSpPr>
        <p:sp>
          <p:nvSpPr>
            <p:cNvPr id="9" name="Freeform 9"/>
            <p:cNvSpPr/>
            <p:nvPr/>
          </p:nvSpPr>
          <p:spPr>
            <a:xfrm>
              <a:off x="0" y="0"/>
              <a:ext cx="1833600" cy="972669"/>
            </a:xfrm>
            <a:custGeom>
              <a:avLst/>
              <a:gdLst/>
              <a:ahLst/>
              <a:cxnLst/>
              <a:rect l="l" t="t" r="r" b="b"/>
              <a:pathLst>
                <a:path w="1833600" h="972669">
                  <a:moveTo>
                    <a:pt x="1709140" y="972669"/>
                  </a:moveTo>
                  <a:lnTo>
                    <a:pt x="124460" y="972669"/>
                  </a:lnTo>
                  <a:cubicBezTo>
                    <a:pt x="55880" y="972669"/>
                    <a:pt x="0" y="916789"/>
                    <a:pt x="0" y="848209"/>
                  </a:cubicBezTo>
                  <a:lnTo>
                    <a:pt x="0" y="124460"/>
                  </a:lnTo>
                  <a:cubicBezTo>
                    <a:pt x="0" y="55880"/>
                    <a:pt x="55880" y="0"/>
                    <a:pt x="124460" y="0"/>
                  </a:cubicBezTo>
                  <a:lnTo>
                    <a:pt x="1709140" y="0"/>
                  </a:lnTo>
                  <a:cubicBezTo>
                    <a:pt x="1777721" y="0"/>
                    <a:pt x="1833600" y="55880"/>
                    <a:pt x="1833600" y="124460"/>
                  </a:cubicBezTo>
                  <a:lnTo>
                    <a:pt x="1833600" y="848209"/>
                  </a:lnTo>
                  <a:cubicBezTo>
                    <a:pt x="1833600" y="916789"/>
                    <a:pt x="1777721" y="972669"/>
                    <a:pt x="1709140" y="972669"/>
                  </a:cubicBezTo>
                  <a:close/>
                </a:path>
              </a:pathLst>
            </a:custGeom>
            <a:solidFill>
              <a:srgbClr val="75C7FB"/>
            </a:solidFill>
          </p:spPr>
        </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83640" y="9183244"/>
            <a:ext cx="2692088" cy="1103756"/>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56694" y="6586045"/>
            <a:ext cx="2151110" cy="2000532"/>
          </a:xfrm>
          <a:prstGeom prst="rect">
            <a:avLst/>
          </a:prstGeom>
        </p:spPr>
      </p:pic>
      <p:grpSp>
        <p:nvGrpSpPr>
          <p:cNvPr id="12" name="Group 12"/>
          <p:cNvGrpSpPr/>
          <p:nvPr/>
        </p:nvGrpSpPr>
        <p:grpSpPr>
          <a:xfrm>
            <a:off x="2931706" y="1540449"/>
            <a:ext cx="6524988" cy="6269047"/>
            <a:chOff x="0" y="0"/>
            <a:chExt cx="8699984" cy="8358729"/>
          </a:xfrm>
        </p:grpSpPr>
        <p:sp>
          <p:nvSpPr>
            <p:cNvPr id="13" name="TextBox 13"/>
            <p:cNvSpPr txBox="1"/>
            <p:nvPr/>
          </p:nvSpPr>
          <p:spPr>
            <a:xfrm>
              <a:off x="0" y="38100"/>
              <a:ext cx="8699984" cy="6023359"/>
            </a:xfrm>
            <a:prstGeom prst="rect">
              <a:avLst/>
            </a:prstGeom>
          </p:spPr>
          <p:txBody>
            <a:bodyPr lIns="0" tIns="0" rIns="0" bIns="0" rtlCol="0" anchor="t">
              <a:spAutoFit/>
            </a:bodyPr>
            <a:lstStyle/>
            <a:p>
              <a:pPr>
                <a:lnSpc>
                  <a:spcPts val="4070"/>
                </a:lnSpc>
              </a:pPr>
              <a:r>
                <a:rPr lang="en-US" sz="3700" spc="-37">
                  <a:solidFill>
                    <a:srgbClr val="FFFFFF"/>
                  </a:solidFill>
                  <a:latin typeface="Muli Bold"/>
                </a:rPr>
                <a:t>OFFICE OF THE GOVERNOR</a:t>
              </a:r>
            </a:p>
            <a:p>
              <a:pPr>
                <a:lnSpc>
                  <a:spcPts val="4509"/>
                </a:lnSpc>
              </a:pPr>
              <a:r>
                <a:rPr lang="en-US" sz="4099" spc="-40">
                  <a:solidFill>
                    <a:srgbClr val="FFFFFF"/>
                  </a:solidFill>
                  <a:latin typeface="Muli Bold"/>
                </a:rPr>
                <a:t>OFFICE OF VOCATIONAL </a:t>
              </a:r>
            </a:p>
            <a:p>
              <a:pPr>
                <a:lnSpc>
                  <a:spcPts val="6489"/>
                </a:lnSpc>
              </a:pPr>
              <a:r>
                <a:rPr lang="en-US" sz="5899" spc="-58">
                  <a:solidFill>
                    <a:srgbClr val="FFFFFF"/>
                  </a:solidFill>
                  <a:latin typeface="Muli Bold"/>
                </a:rPr>
                <a:t>REHABILITATION</a:t>
              </a:r>
            </a:p>
            <a:p>
              <a:pPr>
                <a:lnSpc>
                  <a:spcPts val="8873"/>
                </a:lnSpc>
              </a:pPr>
              <a:r>
                <a:rPr lang="en-US" sz="8067" spc="-80">
                  <a:solidFill>
                    <a:srgbClr val="FFD147"/>
                  </a:solidFill>
                  <a:latin typeface="Muli Bold"/>
                </a:rPr>
                <a:t>TRANSITION </a:t>
              </a:r>
            </a:p>
            <a:p>
              <a:pPr>
                <a:lnSpc>
                  <a:spcPts val="11293"/>
                </a:lnSpc>
              </a:pPr>
              <a:r>
                <a:rPr lang="en-US" sz="10267" spc="-102">
                  <a:solidFill>
                    <a:srgbClr val="FFD147"/>
                  </a:solidFill>
                  <a:latin typeface="Muli Bold"/>
                </a:rPr>
                <a:t>SERVICES</a:t>
              </a:r>
            </a:p>
          </p:txBody>
        </p:sp>
        <p:sp>
          <p:nvSpPr>
            <p:cNvPr id="14" name="TextBox 14"/>
            <p:cNvSpPr txBox="1"/>
            <p:nvPr/>
          </p:nvSpPr>
          <p:spPr>
            <a:xfrm>
              <a:off x="0" y="6573955"/>
              <a:ext cx="8699984" cy="1784774"/>
            </a:xfrm>
            <a:prstGeom prst="rect">
              <a:avLst/>
            </a:prstGeom>
          </p:spPr>
          <p:txBody>
            <a:bodyPr lIns="0" tIns="0" rIns="0" bIns="0" rtlCol="0" anchor="t">
              <a:spAutoFit/>
            </a:bodyPr>
            <a:lstStyle/>
            <a:p>
              <a:pPr>
                <a:lnSpc>
                  <a:spcPts val="5319"/>
                </a:lnSpc>
              </a:pPr>
              <a:r>
                <a:rPr lang="en-US" sz="3799">
                  <a:solidFill>
                    <a:srgbClr val="FFFFFF"/>
                  </a:solidFill>
                  <a:latin typeface="Muli Regular Bold"/>
                </a:rPr>
                <a:t>SAMUEL DAVID F. SANTOS</a:t>
              </a:r>
            </a:p>
            <a:p>
              <a:pPr>
                <a:lnSpc>
                  <a:spcPts val="5670"/>
                </a:lnSpc>
                <a:spcBef>
                  <a:spcPct val="0"/>
                </a:spcBef>
              </a:pPr>
              <a:r>
                <a:rPr lang="en-US" sz="4050">
                  <a:solidFill>
                    <a:srgbClr val="FFFFFF"/>
                  </a:solidFill>
                  <a:latin typeface="Muli Regular"/>
                </a:rPr>
                <a:t>OVR Transition Specialist</a:t>
              </a:r>
            </a:p>
          </p:txBody>
        </p:sp>
      </p:gr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56694" y="3876492"/>
            <a:ext cx="7984363" cy="4511165"/>
          </a:xfrm>
          <a:prstGeom prst="rect">
            <a:avLst/>
          </a:prstGeom>
        </p:spPr>
      </p:pic>
      <p:pic>
        <p:nvPicPr>
          <p:cNvPr id="16" name="Picture 16"/>
          <p:cNvPicPr>
            <a:picLocks noChangeAspect="1"/>
          </p:cNvPicPr>
          <p:nvPr/>
        </p:nvPicPr>
        <p:blipFill>
          <a:blip r:embed="rId8"/>
          <a:srcRect/>
          <a:stretch>
            <a:fillRect/>
          </a:stretch>
        </p:blipFill>
        <p:spPr>
          <a:xfrm>
            <a:off x="-449126" y="852791"/>
            <a:ext cx="3616596" cy="3514432"/>
          </a:xfrm>
          <a:prstGeom prst="rect">
            <a:avLst/>
          </a:prstGeom>
        </p:spPr>
      </p:pic>
      <p:pic>
        <p:nvPicPr>
          <p:cNvPr id="17" name="Picture 17"/>
          <p:cNvPicPr>
            <a:picLocks noChangeAspect="1"/>
          </p:cNvPicPr>
          <p:nvPr/>
        </p:nvPicPr>
        <p:blipFill>
          <a:blip r:embed="rId9"/>
          <a:srcRect/>
          <a:stretch>
            <a:fillRect/>
          </a:stretch>
        </p:blipFill>
        <p:spPr>
          <a:xfrm>
            <a:off x="-16186" y="4085471"/>
            <a:ext cx="2750716" cy="2637249"/>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4093965" y="5143500"/>
            <a:ext cx="4553455" cy="4712502"/>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336528" y="5844793"/>
            <a:ext cx="3602226" cy="4442207"/>
          </a:xfrm>
          <a:prstGeom prst="rect">
            <a:avLst/>
          </a:prstGeom>
        </p:spPr>
      </p:pic>
      <p:sp>
        <p:nvSpPr>
          <p:cNvPr id="20" name="TextBox 20"/>
          <p:cNvSpPr txBox="1"/>
          <p:nvPr/>
        </p:nvSpPr>
        <p:spPr>
          <a:xfrm>
            <a:off x="315350" y="6965740"/>
            <a:ext cx="2241664" cy="1620837"/>
          </a:xfrm>
          <a:prstGeom prst="rect">
            <a:avLst/>
          </a:prstGeom>
        </p:spPr>
        <p:txBody>
          <a:bodyPr lIns="0" tIns="0" rIns="0" bIns="0" rtlCol="0" anchor="t">
            <a:spAutoFit/>
          </a:bodyPr>
          <a:lstStyle/>
          <a:p>
            <a:pPr>
              <a:lnSpc>
                <a:spcPts val="4900"/>
              </a:lnSpc>
            </a:pPr>
            <a:r>
              <a:rPr lang="en-US" sz="3500">
                <a:solidFill>
                  <a:srgbClr val="FFFFFF"/>
                </a:solidFill>
                <a:latin typeface="Space Mono"/>
              </a:rPr>
              <a:t>TOGETHER </a:t>
            </a:r>
          </a:p>
          <a:p>
            <a:pPr>
              <a:lnSpc>
                <a:spcPts val="3219"/>
              </a:lnSpc>
            </a:pPr>
            <a:r>
              <a:rPr lang="en-US" sz="2300">
                <a:solidFill>
                  <a:srgbClr val="FFFFFF"/>
                </a:solidFill>
                <a:latin typeface="Space Mono"/>
              </a:rPr>
              <a:t>WE CAN BUILD </a:t>
            </a:r>
          </a:p>
          <a:p>
            <a:pPr>
              <a:lnSpc>
                <a:spcPts val="4900"/>
              </a:lnSpc>
              <a:spcBef>
                <a:spcPct val="0"/>
              </a:spcBef>
            </a:pPr>
            <a:r>
              <a:rPr lang="en-US" sz="3500">
                <a:solidFill>
                  <a:srgbClr val="FFFFFF"/>
                </a:solidFill>
                <a:latin typeface="Space Mono"/>
              </a:rPr>
              <a:t>A FUTURE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53508" y="252726"/>
            <a:ext cx="3269856" cy="304096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44353" y="7687614"/>
            <a:ext cx="2114947" cy="1966900"/>
          </a:xfrm>
          <a:prstGeom prst="rect">
            <a:avLst/>
          </a:prstGeom>
        </p:spPr>
      </p:pic>
      <p:grpSp>
        <p:nvGrpSpPr>
          <p:cNvPr id="4" name="Group 4"/>
          <p:cNvGrpSpPr/>
          <p:nvPr/>
        </p:nvGrpSpPr>
        <p:grpSpPr>
          <a:xfrm rot="-5400000">
            <a:off x="10789149" y="2173002"/>
            <a:ext cx="7417275" cy="4800891"/>
            <a:chOff x="0" y="0"/>
            <a:chExt cx="1923367" cy="1244915"/>
          </a:xfrm>
        </p:grpSpPr>
        <p:sp>
          <p:nvSpPr>
            <p:cNvPr id="5" name="Freeform 5"/>
            <p:cNvSpPr/>
            <p:nvPr/>
          </p:nvSpPr>
          <p:spPr>
            <a:xfrm>
              <a:off x="0" y="0"/>
              <a:ext cx="1923367" cy="1244915"/>
            </a:xfrm>
            <a:custGeom>
              <a:avLst/>
              <a:gdLst/>
              <a:ahLst/>
              <a:cxnLst/>
              <a:rect l="l" t="t" r="r" b="b"/>
              <a:pathLst>
                <a:path w="1923367" h="1244915">
                  <a:moveTo>
                    <a:pt x="1798906" y="1244915"/>
                  </a:moveTo>
                  <a:lnTo>
                    <a:pt x="124460" y="1244915"/>
                  </a:lnTo>
                  <a:cubicBezTo>
                    <a:pt x="55880" y="1244915"/>
                    <a:pt x="0" y="1189034"/>
                    <a:pt x="0" y="1120454"/>
                  </a:cubicBezTo>
                  <a:lnTo>
                    <a:pt x="0" y="124460"/>
                  </a:lnTo>
                  <a:cubicBezTo>
                    <a:pt x="0" y="55880"/>
                    <a:pt x="55880" y="0"/>
                    <a:pt x="124460" y="0"/>
                  </a:cubicBezTo>
                  <a:lnTo>
                    <a:pt x="1798907" y="0"/>
                  </a:lnTo>
                  <a:cubicBezTo>
                    <a:pt x="1867487" y="0"/>
                    <a:pt x="1923367" y="55880"/>
                    <a:pt x="1923367" y="124460"/>
                  </a:cubicBezTo>
                  <a:lnTo>
                    <a:pt x="1923367" y="1120455"/>
                  </a:lnTo>
                  <a:cubicBezTo>
                    <a:pt x="1923367" y="1189035"/>
                    <a:pt x="1867487" y="1244915"/>
                    <a:pt x="1798907" y="1244915"/>
                  </a:cubicBezTo>
                  <a:close/>
                </a:path>
              </a:pathLst>
            </a:custGeom>
            <a:solidFill>
              <a:srgbClr val="75C7FB"/>
            </a:solidFill>
          </p:spPr>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19545" y="2157943"/>
            <a:ext cx="9138161" cy="7767437"/>
          </a:xfrm>
          <a:prstGeom prst="rect">
            <a:avLst/>
          </a:prstGeom>
        </p:spPr>
      </p:pic>
      <p:pic>
        <p:nvPicPr>
          <p:cNvPr id="7" name="Picture 7"/>
          <p:cNvPicPr>
            <a:picLocks noChangeAspect="1"/>
          </p:cNvPicPr>
          <p:nvPr/>
        </p:nvPicPr>
        <p:blipFill>
          <a:blip r:embed="rId8"/>
          <a:srcRect/>
          <a:stretch>
            <a:fillRect/>
          </a:stretch>
        </p:blipFill>
        <p:spPr>
          <a:xfrm>
            <a:off x="13320652" y="1911960"/>
            <a:ext cx="2527374" cy="24231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19545" y="2157943"/>
            <a:ext cx="2415505" cy="241550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53508" y="507146"/>
            <a:ext cx="1978297" cy="1978297"/>
          </a:xfrm>
          <a:prstGeom prst="rect">
            <a:avLst/>
          </a:prstGeom>
        </p:spPr>
      </p:pic>
      <p:grpSp>
        <p:nvGrpSpPr>
          <p:cNvPr id="10" name="Group 10"/>
          <p:cNvGrpSpPr>
            <a:grpSpLocks noChangeAspect="1"/>
          </p:cNvGrpSpPr>
          <p:nvPr/>
        </p:nvGrpSpPr>
        <p:grpSpPr>
          <a:xfrm>
            <a:off x="15534495" y="4133123"/>
            <a:ext cx="2424276" cy="2424266"/>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t="-3945" b="-46055"/>
              </a:stretch>
            </a:blipFill>
          </p:spPr>
        </p:sp>
      </p:grpSp>
      <p:grpSp>
        <p:nvGrpSpPr>
          <p:cNvPr id="12" name="Group 12"/>
          <p:cNvGrpSpPr/>
          <p:nvPr/>
        </p:nvGrpSpPr>
        <p:grpSpPr>
          <a:xfrm>
            <a:off x="559902" y="252726"/>
            <a:ext cx="6966284" cy="9289510"/>
            <a:chOff x="0" y="0"/>
            <a:chExt cx="9288378" cy="12386014"/>
          </a:xfrm>
        </p:grpSpPr>
        <p:sp>
          <p:nvSpPr>
            <p:cNvPr id="13" name="TextBox 13"/>
            <p:cNvSpPr txBox="1"/>
            <p:nvPr/>
          </p:nvSpPr>
          <p:spPr>
            <a:xfrm>
              <a:off x="0" y="66675"/>
              <a:ext cx="9288378" cy="1496489"/>
            </a:xfrm>
            <a:prstGeom prst="rect">
              <a:avLst/>
            </a:prstGeom>
          </p:spPr>
          <p:txBody>
            <a:bodyPr lIns="0" tIns="0" rIns="0" bIns="0" rtlCol="0" anchor="t">
              <a:spAutoFit/>
            </a:bodyPr>
            <a:lstStyle/>
            <a:p>
              <a:pPr>
                <a:lnSpc>
                  <a:spcPts val="8507"/>
                </a:lnSpc>
              </a:pPr>
              <a:r>
                <a:rPr lang="en-US" sz="7734" spc="-77">
                  <a:solidFill>
                    <a:srgbClr val="03027D"/>
                  </a:solidFill>
                  <a:latin typeface="Muli Bold"/>
                </a:rPr>
                <a:t>CONTACT US!</a:t>
              </a:r>
            </a:p>
          </p:txBody>
        </p:sp>
        <p:sp>
          <p:nvSpPr>
            <p:cNvPr id="14" name="TextBox 14"/>
            <p:cNvSpPr txBox="1"/>
            <p:nvPr/>
          </p:nvSpPr>
          <p:spPr>
            <a:xfrm>
              <a:off x="0" y="2792607"/>
              <a:ext cx="9288378" cy="773642"/>
            </a:xfrm>
            <a:prstGeom prst="rect">
              <a:avLst/>
            </a:prstGeom>
          </p:spPr>
          <p:txBody>
            <a:bodyPr lIns="0" tIns="0" rIns="0" bIns="0" rtlCol="0" anchor="t">
              <a:spAutoFit/>
            </a:bodyPr>
            <a:lstStyle/>
            <a:p>
              <a:pPr>
                <a:lnSpc>
                  <a:spcPts val="4900"/>
                </a:lnSpc>
                <a:spcBef>
                  <a:spcPct val="0"/>
                </a:spcBef>
              </a:pPr>
              <a:r>
                <a:rPr lang="en-US" sz="3500">
                  <a:solidFill>
                    <a:srgbClr val="03027D"/>
                  </a:solidFill>
                  <a:latin typeface="Muli Regular Bold"/>
                </a:rPr>
                <a:t>1(670)322-6537/38/39</a:t>
              </a:r>
            </a:p>
          </p:txBody>
        </p:sp>
        <p:sp>
          <p:nvSpPr>
            <p:cNvPr id="15" name="TextBox 15"/>
            <p:cNvSpPr txBox="1"/>
            <p:nvPr/>
          </p:nvSpPr>
          <p:spPr>
            <a:xfrm>
              <a:off x="0" y="4033939"/>
              <a:ext cx="9288378" cy="1599142"/>
            </a:xfrm>
            <a:prstGeom prst="rect">
              <a:avLst/>
            </a:prstGeom>
          </p:spPr>
          <p:txBody>
            <a:bodyPr lIns="0" tIns="0" rIns="0" bIns="0" rtlCol="0" anchor="t">
              <a:spAutoFit/>
            </a:bodyPr>
            <a:lstStyle/>
            <a:p>
              <a:pPr>
                <a:lnSpc>
                  <a:spcPts val="4900"/>
                </a:lnSpc>
              </a:pPr>
              <a:r>
                <a:rPr lang="en-US" sz="3500">
                  <a:solidFill>
                    <a:srgbClr val="03027D"/>
                  </a:solidFill>
                  <a:latin typeface="Muli Regular Bold"/>
                </a:rPr>
                <a:t>FOR SAM (Transition &amp; Pre-ETS)</a:t>
              </a:r>
            </a:p>
            <a:p>
              <a:pPr>
                <a:lnSpc>
                  <a:spcPts val="4900"/>
                </a:lnSpc>
                <a:spcBef>
                  <a:spcPct val="0"/>
                </a:spcBef>
              </a:pPr>
              <a:r>
                <a:rPr lang="en-US" sz="3500">
                  <a:solidFill>
                    <a:srgbClr val="000000"/>
                  </a:solidFill>
                  <a:latin typeface="Muli Regular"/>
                </a:rPr>
                <a:t>samuel@ovrgov.net</a:t>
              </a:r>
            </a:p>
          </p:txBody>
        </p:sp>
        <p:sp>
          <p:nvSpPr>
            <p:cNvPr id="16" name="TextBox 16"/>
            <p:cNvSpPr txBox="1"/>
            <p:nvPr/>
          </p:nvSpPr>
          <p:spPr>
            <a:xfrm>
              <a:off x="0" y="6100771"/>
              <a:ext cx="9288378" cy="6285243"/>
            </a:xfrm>
            <a:prstGeom prst="rect">
              <a:avLst/>
            </a:prstGeom>
          </p:spPr>
          <p:txBody>
            <a:bodyPr lIns="0" tIns="0" rIns="0" bIns="0" rtlCol="0" anchor="t">
              <a:spAutoFit/>
            </a:bodyPr>
            <a:lstStyle/>
            <a:p>
              <a:pPr>
                <a:lnSpc>
                  <a:spcPts val="4900"/>
                </a:lnSpc>
              </a:pPr>
              <a:r>
                <a:rPr lang="en-US" sz="3500">
                  <a:solidFill>
                    <a:srgbClr val="03027D"/>
                  </a:solidFill>
                  <a:latin typeface="Muli Regular Bold"/>
                </a:rPr>
                <a:t>VISIT US AT</a:t>
              </a:r>
            </a:p>
            <a:p>
              <a:pPr>
                <a:lnSpc>
                  <a:spcPts val="4900"/>
                </a:lnSpc>
              </a:pPr>
              <a:r>
                <a:rPr lang="en-US" sz="3500">
                  <a:solidFill>
                    <a:srgbClr val="000000"/>
                  </a:solidFill>
                  <a:latin typeface="Muli Regular"/>
                </a:rPr>
                <a:t>www.ovrgov.net</a:t>
              </a:r>
            </a:p>
            <a:p>
              <a:pPr>
                <a:lnSpc>
                  <a:spcPts val="1679"/>
                </a:lnSpc>
              </a:pPr>
              <a:endParaRPr lang="en-US" sz="3500">
                <a:solidFill>
                  <a:srgbClr val="000000"/>
                </a:solidFill>
                <a:latin typeface="Muli Regular"/>
              </a:endParaRPr>
            </a:p>
            <a:p>
              <a:pPr>
                <a:lnSpc>
                  <a:spcPts val="4900"/>
                </a:lnSpc>
              </a:pPr>
              <a:r>
                <a:rPr lang="en-US" sz="3500">
                  <a:solidFill>
                    <a:srgbClr val="03027D"/>
                  </a:solidFill>
                  <a:latin typeface="Muli Regular Bold"/>
                </a:rPr>
                <a:t>ADD US TOO ON FACEBOOK!</a:t>
              </a:r>
            </a:p>
            <a:p>
              <a:pPr>
                <a:lnSpc>
                  <a:spcPts val="4900"/>
                </a:lnSpc>
              </a:pPr>
              <a:r>
                <a:rPr lang="en-US" sz="3500">
                  <a:solidFill>
                    <a:srgbClr val="000000"/>
                  </a:solidFill>
                  <a:latin typeface="Muli Regular Bold"/>
                </a:rPr>
                <a:t>Cnmi Ovr</a:t>
              </a:r>
            </a:p>
            <a:p>
              <a:pPr>
                <a:lnSpc>
                  <a:spcPts val="1679"/>
                </a:lnSpc>
              </a:pPr>
              <a:endParaRPr lang="en-US" sz="3500">
                <a:solidFill>
                  <a:srgbClr val="000000"/>
                </a:solidFill>
                <a:latin typeface="Muli Regular Bold"/>
              </a:endParaRPr>
            </a:p>
            <a:p>
              <a:pPr>
                <a:lnSpc>
                  <a:spcPts val="4900"/>
                </a:lnSpc>
              </a:pPr>
              <a:r>
                <a:rPr lang="en-US" sz="3500">
                  <a:solidFill>
                    <a:srgbClr val="03027D"/>
                  </a:solidFill>
                  <a:latin typeface="Muli Regular Bold"/>
                </a:rPr>
                <a:t>FOLLOW US ON TIKTOK!</a:t>
              </a:r>
            </a:p>
            <a:p>
              <a:pPr>
                <a:lnSpc>
                  <a:spcPts val="4900"/>
                </a:lnSpc>
              </a:pPr>
              <a:r>
                <a:rPr lang="en-US" sz="3500">
                  <a:solidFill>
                    <a:srgbClr val="000000"/>
                  </a:solidFill>
                  <a:latin typeface="Muli Regular Bold"/>
                </a:rPr>
                <a:t>Cnmi Ovr</a:t>
              </a:r>
            </a:p>
            <a:p>
              <a:pPr>
                <a:lnSpc>
                  <a:spcPts val="4900"/>
                </a:lnSpc>
                <a:spcBef>
                  <a:spcPct val="0"/>
                </a:spcBef>
              </a:pPr>
              <a:endParaRPr lang="en-US" sz="3500">
                <a:solidFill>
                  <a:srgbClr val="000000"/>
                </a:solidFill>
                <a:latin typeface="Muli Regular Bold"/>
              </a:endParaRPr>
            </a:p>
          </p:txBody>
        </p:sp>
      </p:grpSp>
      <p:pic>
        <p:nvPicPr>
          <p:cNvPr id="17" name="Picture 17"/>
          <p:cNvPicPr>
            <a:picLocks noChangeAspect="1"/>
          </p:cNvPicPr>
          <p:nvPr/>
        </p:nvPicPr>
        <p:blipFill>
          <a:blip r:embed="rId14"/>
          <a:srcRect/>
          <a:stretch>
            <a:fillRect/>
          </a:stretch>
        </p:blipFill>
        <p:spPr>
          <a:xfrm>
            <a:off x="14700950" y="-209652"/>
            <a:ext cx="3257820" cy="316579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3035136" y="1716221"/>
            <a:ext cx="6068260" cy="3927731"/>
            <a:chOff x="0" y="0"/>
            <a:chExt cx="1923367" cy="1244915"/>
          </a:xfrm>
        </p:grpSpPr>
        <p:sp>
          <p:nvSpPr>
            <p:cNvPr id="3" name="Freeform 3"/>
            <p:cNvSpPr/>
            <p:nvPr/>
          </p:nvSpPr>
          <p:spPr>
            <a:xfrm>
              <a:off x="0" y="0"/>
              <a:ext cx="1923367" cy="1244915"/>
            </a:xfrm>
            <a:custGeom>
              <a:avLst/>
              <a:gdLst/>
              <a:ahLst/>
              <a:cxnLst/>
              <a:rect l="l" t="t" r="r" b="b"/>
              <a:pathLst>
                <a:path w="1923367" h="1244915">
                  <a:moveTo>
                    <a:pt x="1798906" y="1244915"/>
                  </a:moveTo>
                  <a:lnTo>
                    <a:pt x="124460" y="1244915"/>
                  </a:lnTo>
                  <a:cubicBezTo>
                    <a:pt x="55880" y="1244915"/>
                    <a:pt x="0" y="1189034"/>
                    <a:pt x="0" y="1120454"/>
                  </a:cubicBezTo>
                  <a:lnTo>
                    <a:pt x="0" y="124460"/>
                  </a:lnTo>
                  <a:cubicBezTo>
                    <a:pt x="0" y="55880"/>
                    <a:pt x="55880" y="0"/>
                    <a:pt x="124460" y="0"/>
                  </a:cubicBezTo>
                  <a:lnTo>
                    <a:pt x="1798907" y="0"/>
                  </a:lnTo>
                  <a:cubicBezTo>
                    <a:pt x="1867487" y="0"/>
                    <a:pt x="1923367" y="55880"/>
                    <a:pt x="1923367" y="124460"/>
                  </a:cubicBezTo>
                  <a:lnTo>
                    <a:pt x="1923367" y="1120455"/>
                  </a:lnTo>
                  <a:cubicBezTo>
                    <a:pt x="1923367" y="1189035"/>
                    <a:pt x="1867487" y="1244915"/>
                    <a:pt x="1798907" y="1244915"/>
                  </a:cubicBezTo>
                  <a:close/>
                </a:path>
              </a:pathLst>
            </a:custGeom>
            <a:solidFill>
              <a:srgbClr val="0048C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23431" y="1028700"/>
            <a:ext cx="4424516" cy="41148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88292" y="6714216"/>
            <a:ext cx="3071008" cy="2856038"/>
          </a:xfrm>
          <a:prstGeom prst="rect">
            <a:avLst/>
          </a:prstGeom>
        </p:spPr>
      </p:pic>
      <p:pic>
        <p:nvPicPr>
          <p:cNvPr id="6" name="Picture 6"/>
          <p:cNvPicPr>
            <a:picLocks noChangeAspect="1"/>
          </p:cNvPicPr>
          <p:nvPr/>
        </p:nvPicPr>
        <p:blipFill>
          <a:blip r:embed="rId6"/>
          <a:srcRect/>
          <a:stretch>
            <a:fillRect/>
          </a:stretch>
        </p:blipFill>
        <p:spPr>
          <a:xfrm>
            <a:off x="10613134" y="1447266"/>
            <a:ext cx="4707501" cy="7061252"/>
          </a:xfrm>
          <a:prstGeom prst="rect">
            <a:avLst/>
          </a:prstGeom>
        </p:spPr>
      </p:pic>
      <p:grpSp>
        <p:nvGrpSpPr>
          <p:cNvPr id="7" name="Group 7"/>
          <p:cNvGrpSpPr/>
          <p:nvPr/>
        </p:nvGrpSpPr>
        <p:grpSpPr>
          <a:xfrm>
            <a:off x="395533" y="648719"/>
            <a:ext cx="9174286" cy="7493516"/>
            <a:chOff x="0" y="0"/>
            <a:chExt cx="12232381" cy="9991355"/>
          </a:xfrm>
        </p:grpSpPr>
        <p:sp>
          <p:nvSpPr>
            <p:cNvPr id="8" name="TextBox 8"/>
            <p:cNvSpPr txBox="1"/>
            <p:nvPr/>
          </p:nvSpPr>
          <p:spPr>
            <a:xfrm>
              <a:off x="0" y="3559075"/>
              <a:ext cx="12232381" cy="6432280"/>
            </a:xfrm>
            <a:prstGeom prst="rect">
              <a:avLst/>
            </a:prstGeom>
          </p:spPr>
          <p:txBody>
            <a:bodyPr lIns="0" tIns="0" rIns="0" bIns="0" rtlCol="0" anchor="t">
              <a:spAutoFit/>
            </a:bodyPr>
            <a:lstStyle/>
            <a:p>
              <a:pPr marL="845189" lvl="1" indent="-422594" algn="just">
                <a:lnSpc>
                  <a:spcPts val="5480"/>
                </a:lnSpc>
                <a:buFont typeface="Arial"/>
                <a:buChar char="•"/>
              </a:pPr>
              <a:r>
                <a:rPr lang="en-US" sz="3914">
                  <a:solidFill>
                    <a:srgbClr val="03027D"/>
                  </a:solidFill>
                  <a:latin typeface="Muli Regular"/>
                </a:rPr>
                <a:t>Office of Vocational Rehabilitation Transition Specialist</a:t>
              </a:r>
            </a:p>
            <a:p>
              <a:pPr marL="845189" lvl="1" indent="-422594" algn="just">
                <a:lnSpc>
                  <a:spcPts val="5480"/>
                </a:lnSpc>
                <a:buFont typeface="Arial"/>
                <a:buChar char="•"/>
              </a:pPr>
              <a:r>
                <a:rPr lang="en-US" sz="3914">
                  <a:solidFill>
                    <a:srgbClr val="03027D"/>
                  </a:solidFill>
                  <a:latin typeface="Muli Regular"/>
                </a:rPr>
                <a:t>Northern Marianas College</a:t>
              </a:r>
            </a:p>
            <a:p>
              <a:pPr algn="just">
                <a:lnSpc>
                  <a:spcPts val="5480"/>
                </a:lnSpc>
              </a:pPr>
              <a:r>
                <a:rPr lang="en-US" sz="3914">
                  <a:solidFill>
                    <a:srgbClr val="03027D"/>
                  </a:solidFill>
                  <a:latin typeface="Muli Regular"/>
                </a:rPr>
                <a:t>      School of Education: </a:t>
              </a:r>
            </a:p>
            <a:p>
              <a:pPr algn="just">
                <a:lnSpc>
                  <a:spcPts val="5480"/>
                </a:lnSpc>
              </a:pPr>
              <a:r>
                <a:rPr lang="en-US" sz="3914">
                  <a:solidFill>
                    <a:srgbClr val="03027D"/>
                  </a:solidFill>
                  <a:latin typeface="Muli Regular"/>
                </a:rPr>
                <a:t>      Rehabilitation and Human Services</a:t>
              </a:r>
            </a:p>
            <a:p>
              <a:pPr marL="845189" lvl="1" indent="-422594" algn="just">
                <a:lnSpc>
                  <a:spcPts val="5480"/>
                </a:lnSpc>
                <a:buFont typeface="Arial"/>
                <a:buChar char="•"/>
              </a:pPr>
              <a:r>
                <a:rPr lang="en-US" sz="3914">
                  <a:solidFill>
                    <a:srgbClr val="03027D"/>
                  </a:solidFill>
                  <a:latin typeface="Muli Regular"/>
                </a:rPr>
                <a:t>Special Education Teacher Aide (Marianas High School: 2015-2021)</a:t>
              </a:r>
            </a:p>
          </p:txBody>
        </p:sp>
        <p:sp>
          <p:nvSpPr>
            <p:cNvPr id="9" name="TextBox 9"/>
            <p:cNvSpPr txBox="1"/>
            <p:nvPr/>
          </p:nvSpPr>
          <p:spPr>
            <a:xfrm>
              <a:off x="0" y="57150"/>
              <a:ext cx="12232381" cy="2784532"/>
            </a:xfrm>
            <a:prstGeom prst="rect">
              <a:avLst/>
            </a:prstGeom>
          </p:spPr>
          <p:txBody>
            <a:bodyPr lIns="0" tIns="0" rIns="0" bIns="0" rtlCol="0" anchor="t">
              <a:spAutoFit/>
            </a:bodyPr>
            <a:lstStyle/>
            <a:p>
              <a:pPr>
                <a:lnSpc>
                  <a:spcPts val="6986"/>
                </a:lnSpc>
              </a:pPr>
              <a:r>
                <a:rPr lang="en-US" sz="6351" spc="-63">
                  <a:solidFill>
                    <a:srgbClr val="03027D"/>
                  </a:solidFill>
                  <a:latin typeface="Muli Bold"/>
                </a:rPr>
                <a:t>Today's Presenter:</a:t>
              </a:r>
            </a:p>
            <a:p>
              <a:pPr>
                <a:lnSpc>
                  <a:spcPts val="9134"/>
                </a:lnSpc>
              </a:pPr>
              <a:r>
                <a:rPr lang="en-US" sz="8303" spc="-83">
                  <a:solidFill>
                    <a:srgbClr val="FF5757"/>
                  </a:solidFill>
                  <a:latin typeface="Muli Bold Bold"/>
                </a:rPr>
                <a:t>SAM SANTOS</a:t>
              </a:r>
            </a:p>
          </p:txBody>
        </p:sp>
      </p:grpSp>
      <p:sp>
        <p:nvSpPr>
          <p:cNvPr id="10" name="TextBox 10"/>
          <p:cNvSpPr txBox="1"/>
          <p:nvPr/>
        </p:nvSpPr>
        <p:spPr>
          <a:xfrm>
            <a:off x="10613134" y="85802"/>
            <a:ext cx="6715105" cy="405765"/>
          </a:xfrm>
          <a:prstGeom prst="rect">
            <a:avLst/>
          </a:prstGeom>
        </p:spPr>
        <p:txBody>
          <a:bodyPr lIns="0" tIns="0" rIns="0" bIns="0" rtlCol="0" anchor="t">
            <a:spAutoFit/>
          </a:bodyPr>
          <a:lstStyle/>
          <a:p>
            <a:pPr>
              <a:lnSpc>
                <a:spcPts val="3359"/>
              </a:lnSpc>
              <a:spcBef>
                <a:spcPct val="0"/>
              </a:spcBef>
            </a:pPr>
            <a:r>
              <a:rPr lang="en-US" sz="2400">
                <a:solidFill>
                  <a:srgbClr val="0048CD"/>
                </a:solidFill>
                <a:latin typeface="Space Mono"/>
              </a:rPr>
              <a:t>TOGETHER WE CAN BUILD A FUTURE</a:t>
            </a:r>
          </a:p>
        </p:txBody>
      </p:sp>
      <p:pic>
        <p:nvPicPr>
          <p:cNvPr id="11" name="Picture 11"/>
          <p:cNvPicPr>
            <a:picLocks noChangeAspect="1"/>
          </p:cNvPicPr>
          <p:nvPr/>
        </p:nvPicPr>
        <p:blipFill>
          <a:blip r:embed="rId7"/>
          <a:srcRect/>
          <a:stretch>
            <a:fillRect/>
          </a:stretch>
        </p:blipFill>
        <p:spPr>
          <a:xfrm>
            <a:off x="14043110" y="645956"/>
            <a:ext cx="4052313" cy="388515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621462" y="1028700"/>
            <a:ext cx="9417826" cy="4525855"/>
            <a:chOff x="0" y="0"/>
            <a:chExt cx="3733074" cy="1793976"/>
          </a:xfrm>
        </p:grpSpPr>
        <p:sp>
          <p:nvSpPr>
            <p:cNvPr id="3" name="Freeform 3"/>
            <p:cNvSpPr/>
            <p:nvPr/>
          </p:nvSpPr>
          <p:spPr>
            <a:xfrm>
              <a:off x="0" y="0"/>
              <a:ext cx="3733074" cy="1793976"/>
            </a:xfrm>
            <a:custGeom>
              <a:avLst/>
              <a:gdLst/>
              <a:ahLst/>
              <a:cxnLst/>
              <a:rect l="l" t="t" r="r" b="b"/>
              <a:pathLst>
                <a:path w="3733074" h="1793976">
                  <a:moveTo>
                    <a:pt x="3608614" y="1793976"/>
                  </a:moveTo>
                  <a:lnTo>
                    <a:pt x="124460" y="1793976"/>
                  </a:lnTo>
                  <a:cubicBezTo>
                    <a:pt x="55880" y="1793976"/>
                    <a:pt x="0" y="1738095"/>
                    <a:pt x="0" y="1669516"/>
                  </a:cubicBezTo>
                  <a:lnTo>
                    <a:pt x="0" y="124460"/>
                  </a:lnTo>
                  <a:cubicBezTo>
                    <a:pt x="0" y="55880"/>
                    <a:pt x="55880" y="0"/>
                    <a:pt x="124460" y="0"/>
                  </a:cubicBezTo>
                  <a:lnTo>
                    <a:pt x="3608614" y="0"/>
                  </a:lnTo>
                  <a:cubicBezTo>
                    <a:pt x="3677194" y="0"/>
                    <a:pt x="3733074" y="55880"/>
                    <a:pt x="3733074" y="124460"/>
                  </a:cubicBezTo>
                  <a:lnTo>
                    <a:pt x="3733074" y="1669516"/>
                  </a:lnTo>
                  <a:cubicBezTo>
                    <a:pt x="3733074" y="1738096"/>
                    <a:pt x="3677194" y="1793976"/>
                    <a:pt x="3608614" y="1793976"/>
                  </a:cubicBezTo>
                  <a:close/>
                </a:path>
              </a:pathLst>
            </a:custGeom>
            <a:solidFill>
              <a:srgbClr val="737373"/>
            </a:solidFill>
          </p:spPr>
        </p:sp>
      </p:grpSp>
      <p:grpSp>
        <p:nvGrpSpPr>
          <p:cNvPr id="4" name="Group 4"/>
          <p:cNvGrpSpPr/>
          <p:nvPr/>
        </p:nvGrpSpPr>
        <p:grpSpPr>
          <a:xfrm>
            <a:off x="8729999" y="1042293"/>
            <a:ext cx="9309289" cy="4312696"/>
            <a:chOff x="0" y="0"/>
            <a:chExt cx="3690051" cy="1709483"/>
          </a:xfrm>
        </p:grpSpPr>
        <p:sp>
          <p:nvSpPr>
            <p:cNvPr id="5" name="Freeform 5"/>
            <p:cNvSpPr/>
            <p:nvPr/>
          </p:nvSpPr>
          <p:spPr>
            <a:xfrm>
              <a:off x="0" y="0"/>
              <a:ext cx="3690051" cy="1709483"/>
            </a:xfrm>
            <a:custGeom>
              <a:avLst/>
              <a:gdLst/>
              <a:ahLst/>
              <a:cxnLst/>
              <a:rect l="l" t="t" r="r" b="b"/>
              <a:pathLst>
                <a:path w="3690051" h="1709483">
                  <a:moveTo>
                    <a:pt x="3565591" y="1709483"/>
                  </a:moveTo>
                  <a:lnTo>
                    <a:pt x="124460" y="1709483"/>
                  </a:lnTo>
                  <a:cubicBezTo>
                    <a:pt x="55880" y="1709483"/>
                    <a:pt x="0" y="1653603"/>
                    <a:pt x="0" y="1585023"/>
                  </a:cubicBezTo>
                  <a:lnTo>
                    <a:pt x="0" y="124460"/>
                  </a:lnTo>
                  <a:cubicBezTo>
                    <a:pt x="0" y="55880"/>
                    <a:pt x="55880" y="0"/>
                    <a:pt x="124460" y="0"/>
                  </a:cubicBezTo>
                  <a:lnTo>
                    <a:pt x="3565591" y="0"/>
                  </a:lnTo>
                  <a:cubicBezTo>
                    <a:pt x="3634171" y="0"/>
                    <a:pt x="3690051" y="55880"/>
                    <a:pt x="3690051" y="124460"/>
                  </a:cubicBezTo>
                  <a:lnTo>
                    <a:pt x="3690051" y="1585023"/>
                  </a:lnTo>
                  <a:cubicBezTo>
                    <a:pt x="3690051" y="1653603"/>
                    <a:pt x="3634171" y="1709483"/>
                    <a:pt x="3565591" y="1709483"/>
                  </a:cubicBezTo>
                  <a:close/>
                </a:path>
              </a:pathLst>
            </a:custGeom>
            <a:solidFill>
              <a:srgbClr val="06064D"/>
            </a:solidFill>
          </p:spPr>
        </p:sp>
      </p:grpSp>
      <p:sp>
        <p:nvSpPr>
          <p:cNvPr id="6" name="TextBox 6"/>
          <p:cNvSpPr txBox="1"/>
          <p:nvPr/>
        </p:nvSpPr>
        <p:spPr>
          <a:xfrm>
            <a:off x="514788" y="7650730"/>
            <a:ext cx="6051072" cy="682846"/>
          </a:xfrm>
          <a:prstGeom prst="rect">
            <a:avLst/>
          </a:prstGeom>
        </p:spPr>
        <p:txBody>
          <a:bodyPr lIns="0" tIns="0" rIns="0" bIns="0" rtlCol="0" anchor="t">
            <a:spAutoFit/>
          </a:bodyPr>
          <a:lstStyle/>
          <a:p>
            <a:pPr>
              <a:lnSpc>
                <a:spcPts val="5536"/>
              </a:lnSpc>
              <a:spcBef>
                <a:spcPct val="0"/>
              </a:spcBef>
            </a:pPr>
            <a:endParaRPr/>
          </a:p>
        </p:txBody>
      </p:sp>
      <p:sp>
        <p:nvSpPr>
          <p:cNvPr id="7" name="TextBox 7"/>
          <p:cNvSpPr txBox="1"/>
          <p:nvPr/>
        </p:nvSpPr>
        <p:spPr>
          <a:xfrm>
            <a:off x="304564" y="7232644"/>
            <a:ext cx="6294330" cy="697326"/>
          </a:xfrm>
          <a:prstGeom prst="rect">
            <a:avLst/>
          </a:prstGeom>
        </p:spPr>
        <p:txBody>
          <a:bodyPr lIns="0" tIns="0" rIns="0" bIns="0" rtlCol="0" anchor="t">
            <a:spAutoFit/>
          </a:bodyPr>
          <a:lstStyle/>
          <a:p>
            <a:pPr>
              <a:lnSpc>
                <a:spcPts val="5758"/>
              </a:lnSpc>
              <a:spcBef>
                <a:spcPct val="0"/>
              </a:spcBef>
            </a:pPr>
            <a:endParaRPr/>
          </a:p>
        </p:txBody>
      </p:sp>
      <p:pic>
        <p:nvPicPr>
          <p:cNvPr id="8" name="Picture 8"/>
          <p:cNvPicPr>
            <a:picLocks noChangeAspect="1"/>
          </p:cNvPicPr>
          <p:nvPr/>
        </p:nvPicPr>
        <p:blipFill>
          <a:blip r:embed="rId2"/>
          <a:srcRect/>
          <a:stretch>
            <a:fillRect/>
          </a:stretch>
        </p:blipFill>
        <p:spPr>
          <a:xfrm>
            <a:off x="-864249" y="-420102"/>
            <a:ext cx="5874108" cy="5708172"/>
          </a:xfrm>
          <a:prstGeom prst="rect">
            <a:avLst/>
          </a:prstGeom>
        </p:spPr>
      </p:pic>
      <p:pic>
        <p:nvPicPr>
          <p:cNvPr id="9" name="Picture 9"/>
          <p:cNvPicPr>
            <a:picLocks noChangeAspect="1"/>
          </p:cNvPicPr>
          <p:nvPr/>
        </p:nvPicPr>
        <p:blipFill>
          <a:blip r:embed="rId3"/>
          <a:srcRect/>
          <a:stretch>
            <a:fillRect/>
          </a:stretch>
        </p:blipFill>
        <p:spPr>
          <a:xfrm>
            <a:off x="4138000" y="342671"/>
            <a:ext cx="4287043" cy="4110203"/>
          </a:xfrm>
          <a:prstGeom prst="rect">
            <a:avLst/>
          </a:prstGeom>
        </p:spPr>
      </p:pic>
      <p:grpSp>
        <p:nvGrpSpPr>
          <p:cNvPr id="10" name="Group 10"/>
          <p:cNvGrpSpPr/>
          <p:nvPr/>
        </p:nvGrpSpPr>
        <p:grpSpPr>
          <a:xfrm>
            <a:off x="8988412" y="1130549"/>
            <a:ext cx="8792463" cy="3937374"/>
            <a:chOff x="0" y="0"/>
            <a:chExt cx="11723284" cy="5249832"/>
          </a:xfrm>
        </p:grpSpPr>
        <p:sp>
          <p:nvSpPr>
            <p:cNvPr id="11" name="TextBox 11"/>
            <p:cNvSpPr txBox="1"/>
            <p:nvPr/>
          </p:nvSpPr>
          <p:spPr>
            <a:xfrm>
              <a:off x="0" y="989827"/>
              <a:ext cx="11723284" cy="4260005"/>
            </a:xfrm>
            <a:prstGeom prst="rect">
              <a:avLst/>
            </a:prstGeom>
          </p:spPr>
          <p:txBody>
            <a:bodyPr lIns="0" tIns="0" rIns="0" bIns="0" rtlCol="0" anchor="t">
              <a:spAutoFit/>
            </a:bodyPr>
            <a:lstStyle/>
            <a:p>
              <a:pPr algn="just">
                <a:lnSpc>
                  <a:spcPts val="5122"/>
                </a:lnSpc>
                <a:spcBef>
                  <a:spcPct val="0"/>
                </a:spcBef>
              </a:pPr>
              <a:r>
                <a:rPr lang="en-US" sz="3659">
                  <a:solidFill>
                    <a:srgbClr val="FFFFFF"/>
                  </a:solidFill>
                  <a:latin typeface="Muli Regular"/>
                </a:rPr>
                <a:t>Established in 1975, OVR is a state and federal partnership agency, placed within the Office of the Governor, that provides services to individuals with disabilities throughout the CNMI. </a:t>
              </a:r>
            </a:p>
          </p:txBody>
        </p:sp>
        <p:sp>
          <p:nvSpPr>
            <p:cNvPr id="12" name="TextBox 12"/>
            <p:cNvSpPr txBox="1"/>
            <p:nvPr/>
          </p:nvSpPr>
          <p:spPr>
            <a:xfrm>
              <a:off x="0" y="-76200"/>
              <a:ext cx="11723284" cy="837706"/>
            </a:xfrm>
            <a:prstGeom prst="rect">
              <a:avLst/>
            </a:prstGeom>
          </p:spPr>
          <p:txBody>
            <a:bodyPr lIns="0" tIns="0" rIns="0" bIns="0" rtlCol="0" anchor="t">
              <a:spAutoFit/>
            </a:bodyPr>
            <a:lstStyle/>
            <a:p>
              <a:pPr>
                <a:lnSpc>
                  <a:spcPts val="5256"/>
                </a:lnSpc>
                <a:spcBef>
                  <a:spcPct val="0"/>
                </a:spcBef>
              </a:pPr>
              <a:r>
                <a:rPr lang="en-US" sz="3754">
                  <a:solidFill>
                    <a:srgbClr val="FFD147"/>
                  </a:solidFill>
                  <a:latin typeface="Inknut Antiqua Medium"/>
                </a:rPr>
                <a:t>WHO ARE WE?</a:t>
              </a:r>
            </a:p>
          </p:txBody>
        </p:sp>
      </p:grpSp>
      <p:pic>
        <p:nvPicPr>
          <p:cNvPr id="13" name="Picture 13"/>
          <p:cNvPicPr>
            <a:picLocks noChangeAspect="1"/>
          </p:cNvPicPr>
          <p:nvPr/>
        </p:nvPicPr>
        <p:blipFill>
          <a:blip r:embed="rId4"/>
          <a:srcRect b="728"/>
          <a:stretch>
            <a:fillRect/>
          </a:stretch>
        </p:blipFill>
        <p:spPr>
          <a:xfrm>
            <a:off x="104992" y="2932947"/>
            <a:ext cx="18078016" cy="7806621"/>
          </a:xfrm>
          <a:prstGeom prst="rect">
            <a:avLst/>
          </a:prstGeom>
        </p:spPr>
      </p:pic>
      <p:sp>
        <p:nvSpPr>
          <p:cNvPr id="14" name="TextBox 14"/>
          <p:cNvSpPr txBox="1"/>
          <p:nvPr/>
        </p:nvSpPr>
        <p:spPr>
          <a:xfrm>
            <a:off x="8507698" y="497400"/>
            <a:ext cx="6771655" cy="425575"/>
          </a:xfrm>
          <a:prstGeom prst="rect">
            <a:avLst/>
          </a:prstGeom>
        </p:spPr>
        <p:txBody>
          <a:bodyPr lIns="0" tIns="0" rIns="0" bIns="0" rtlCol="0" anchor="t">
            <a:spAutoFit/>
          </a:bodyPr>
          <a:lstStyle/>
          <a:p>
            <a:pPr>
              <a:lnSpc>
                <a:spcPts val="3504"/>
              </a:lnSpc>
              <a:spcBef>
                <a:spcPct val="0"/>
              </a:spcBef>
            </a:pPr>
            <a:r>
              <a:rPr lang="en-US" sz="2503">
                <a:solidFill>
                  <a:srgbClr val="0048CD"/>
                </a:solidFill>
                <a:latin typeface="Space Mono"/>
              </a:rPr>
              <a:t>TOGETHER WE CAN BUILD A FUTURE.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32410" y="1019737"/>
            <a:ext cx="2766174" cy="1134131"/>
          </a:xfrm>
          <a:prstGeom prst="rect">
            <a:avLst/>
          </a:prstGeom>
        </p:spPr>
      </p:pic>
      <p:grpSp>
        <p:nvGrpSpPr>
          <p:cNvPr id="3" name="Group 3"/>
          <p:cNvGrpSpPr/>
          <p:nvPr/>
        </p:nvGrpSpPr>
        <p:grpSpPr>
          <a:xfrm>
            <a:off x="9187688" y="1641768"/>
            <a:ext cx="6658829" cy="3895855"/>
            <a:chOff x="0" y="0"/>
            <a:chExt cx="1923367" cy="1125296"/>
          </a:xfrm>
        </p:grpSpPr>
        <p:sp>
          <p:nvSpPr>
            <p:cNvPr id="4" name="Freeform 4"/>
            <p:cNvSpPr/>
            <p:nvPr/>
          </p:nvSpPr>
          <p:spPr>
            <a:xfrm>
              <a:off x="0" y="0"/>
              <a:ext cx="1923367" cy="1125297"/>
            </a:xfrm>
            <a:custGeom>
              <a:avLst/>
              <a:gdLst/>
              <a:ahLst/>
              <a:cxnLst/>
              <a:rect l="l" t="t" r="r" b="b"/>
              <a:pathLst>
                <a:path w="1923367" h="1125297">
                  <a:moveTo>
                    <a:pt x="1798906" y="1125296"/>
                  </a:moveTo>
                  <a:lnTo>
                    <a:pt x="124460" y="1125296"/>
                  </a:lnTo>
                  <a:cubicBezTo>
                    <a:pt x="55880" y="1125296"/>
                    <a:pt x="0" y="1069416"/>
                    <a:pt x="0" y="1000836"/>
                  </a:cubicBezTo>
                  <a:lnTo>
                    <a:pt x="0" y="124460"/>
                  </a:lnTo>
                  <a:cubicBezTo>
                    <a:pt x="0" y="55880"/>
                    <a:pt x="55880" y="0"/>
                    <a:pt x="124460" y="0"/>
                  </a:cubicBezTo>
                  <a:lnTo>
                    <a:pt x="1798907" y="0"/>
                  </a:lnTo>
                  <a:cubicBezTo>
                    <a:pt x="1867487" y="0"/>
                    <a:pt x="1923367" y="55880"/>
                    <a:pt x="1923367" y="124460"/>
                  </a:cubicBezTo>
                  <a:lnTo>
                    <a:pt x="1923367" y="1000836"/>
                  </a:lnTo>
                  <a:cubicBezTo>
                    <a:pt x="1923367" y="1069417"/>
                    <a:pt x="1867487" y="1125297"/>
                    <a:pt x="1798907" y="1125297"/>
                  </a:cubicBezTo>
                  <a:close/>
                </a:path>
              </a:pathLst>
            </a:custGeom>
            <a:solidFill>
              <a:srgbClr val="75C7FB"/>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55028" y="400646"/>
            <a:ext cx="2033367" cy="189103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876514" y="6965693"/>
            <a:ext cx="2033367" cy="1891031"/>
          </a:xfrm>
          <a:prstGeom prst="rect">
            <a:avLst/>
          </a:prstGeom>
        </p:spPr>
      </p:pic>
      <p:grpSp>
        <p:nvGrpSpPr>
          <p:cNvPr id="7" name="Group 7"/>
          <p:cNvGrpSpPr/>
          <p:nvPr/>
        </p:nvGrpSpPr>
        <p:grpSpPr>
          <a:xfrm>
            <a:off x="336657" y="1641768"/>
            <a:ext cx="8604660" cy="4746057"/>
            <a:chOff x="0" y="0"/>
            <a:chExt cx="11472880" cy="6328077"/>
          </a:xfrm>
        </p:grpSpPr>
        <p:sp>
          <p:nvSpPr>
            <p:cNvPr id="8" name="TextBox 8"/>
            <p:cNvSpPr txBox="1"/>
            <p:nvPr/>
          </p:nvSpPr>
          <p:spPr>
            <a:xfrm>
              <a:off x="0" y="2418581"/>
              <a:ext cx="11472880" cy="3909496"/>
            </a:xfrm>
            <a:prstGeom prst="rect">
              <a:avLst/>
            </a:prstGeom>
          </p:spPr>
          <p:txBody>
            <a:bodyPr lIns="0" tIns="0" rIns="0" bIns="0" rtlCol="0" anchor="t">
              <a:spAutoFit/>
            </a:bodyPr>
            <a:lstStyle/>
            <a:p>
              <a:pPr algn="just">
                <a:lnSpc>
                  <a:spcPts val="5922"/>
                </a:lnSpc>
                <a:spcBef>
                  <a:spcPct val="0"/>
                </a:spcBef>
              </a:pPr>
              <a:r>
                <a:rPr lang="en-US" sz="4230">
                  <a:solidFill>
                    <a:srgbClr val="000000"/>
                  </a:solidFill>
                  <a:latin typeface="Muli Regular"/>
                </a:rPr>
                <a:t>To </a:t>
              </a:r>
              <a:r>
                <a:rPr lang="en-US" sz="4230" u="sng">
                  <a:solidFill>
                    <a:srgbClr val="0795FF"/>
                  </a:solidFill>
                  <a:latin typeface="Muli Regular Bold"/>
                </a:rPr>
                <a:t>INCREASE </a:t>
              </a:r>
              <a:r>
                <a:rPr lang="en-US" sz="4230">
                  <a:solidFill>
                    <a:srgbClr val="000000"/>
                  </a:solidFill>
                  <a:latin typeface="Muli Regular"/>
                </a:rPr>
                <a:t>employment and promote independence among eligible individuals with disabilities throughout the CNMI.</a:t>
              </a:r>
            </a:p>
          </p:txBody>
        </p:sp>
        <p:sp>
          <p:nvSpPr>
            <p:cNvPr id="9" name="TextBox 9"/>
            <p:cNvSpPr txBox="1"/>
            <p:nvPr/>
          </p:nvSpPr>
          <p:spPr>
            <a:xfrm>
              <a:off x="0" y="95250"/>
              <a:ext cx="11472880" cy="1690990"/>
            </a:xfrm>
            <a:prstGeom prst="rect">
              <a:avLst/>
            </a:prstGeom>
          </p:spPr>
          <p:txBody>
            <a:bodyPr lIns="0" tIns="0" rIns="0" bIns="0" rtlCol="0" anchor="t">
              <a:spAutoFit/>
            </a:bodyPr>
            <a:lstStyle/>
            <a:p>
              <a:pPr>
                <a:lnSpc>
                  <a:spcPts val="9697"/>
                </a:lnSpc>
              </a:pPr>
              <a:r>
                <a:rPr lang="en-US" sz="8815" spc="-88">
                  <a:solidFill>
                    <a:srgbClr val="03027D"/>
                  </a:solidFill>
                  <a:latin typeface="Muli Bold"/>
                </a:rPr>
                <a:t>OUR MISSION</a:t>
              </a:r>
            </a:p>
          </p:txBody>
        </p:sp>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11177" y="2605529"/>
            <a:ext cx="224541" cy="22454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93161" y="3686733"/>
            <a:ext cx="164469" cy="164469"/>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17256" y="7352524"/>
            <a:ext cx="2766174" cy="1134131"/>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41317" y="1019737"/>
            <a:ext cx="7423546" cy="7015251"/>
          </a:xfrm>
          <a:prstGeom prst="rect">
            <a:avLst/>
          </a:prstGeom>
        </p:spPr>
      </p:pic>
      <p:pic>
        <p:nvPicPr>
          <p:cNvPr id="14" name="Picture 14"/>
          <p:cNvPicPr>
            <a:picLocks noChangeAspect="1"/>
          </p:cNvPicPr>
          <p:nvPr/>
        </p:nvPicPr>
        <p:blipFill>
          <a:blip r:embed="rId10"/>
          <a:srcRect/>
          <a:stretch>
            <a:fillRect/>
          </a:stretch>
        </p:blipFill>
        <p:spPr>
          <a:xfrm>
            <a:off x="11549820" y="1902688"/>
            <a:ext cx="1934565" cy="1854764"/>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179665" y="5004204"/>
            <a:ext cx="4657501" cy="4696640"/>
          </a:xfrm>
          <a:prstGeom prst="rect">
            <a:avLst/>
          </a:prstGeom>
        </p:spPr>
      </p:pic>
      <p:sp>
        <p:nvSpPr>
          <p:cNvPr id="16" name="TextBox 16"/>
          <p:cNvSpPr txBox="1"/>
          <p:nvPr/>
        </p:nvSpPr>
        <p:spPr>
          <a:xfrm>
            <a:off x="336657" y="8526173"/>
            <a:ext cx="6854595" cy="417316"/>
          </a:xfrm>
          <a:prstGeom prst="rect">
            <a:avLst/>
          </a:prstGeom>
        </p:spPr>
        <p:txBody>
          <a:bodyPr lIns="0" tIns="0" rIns="0" bIns="0" rtlCol="0" anchor="t">
            <a:spAutoFit/>
          </a:bodyPr>
          <a:lstStyle/>
          <a:p>
            <a:pPr>
              <a:lnSpc>
                <a:spcPts val="3452"/>
              </a:lnSpc>
              <a:spcBef>
                <a:spcPct val="0"/>
              </a:spcBef>
            </a:pPr>
            <a:r>
              <a:rPr lang="en-US" sz="2466">
                <a:solidFill>
                  <a:srgbClr val="0048CD"/>
                </a:solidFill>
                <a:latin typeface="Space Mono"/>
              </a:rPr>
              <a:t>TOGETHER WE CAN BUILD A FUTURE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54172" y="1002585"/>
            <a:ext cx="2786302" cy="1142384"/>
          </a:xfrm>
          <a:prstGeom prst="rect">
            <a:avLst/>
          </a:prstGeom>
        </p:spPr>
      </p:pic>
      <p:grpSp>
        <p:nvGrpSpPr>
          <p:cNvPr id="3" name="Group 3"/>
          <p:cNvGrpSpPr/>
          <p:nvPr/>
        </p:nvGrpSpPr>
        <p:grpSpPr>
          <a:xfrm>
            <a:off x="9165465" y="1629142"/>
            <a:ext cx="6707283" cy="3924203"/>
            <a:chOff x="0" y="0"/>
            <a:chExt cx="1923367" cy="1125296"/>
          </a:xfrm>
        </p:grpSpPr>
        <p:sp>
          <p:nvSpPr>
            <p:cNvPr id="4" name="Freeform 4"/>
            <p:cNvSpPr/>
            <p:nvPr/>
          </p:nvSpPr>
          <p:spPr>
            <a:xfrm>
              <a:off x="0" y="0"/>
              <a:ext cx="1923367" cy="1125297"/>
            </a:xfrm>
            <a:custGeom>
              <a:avLst/>
              <a:gdLst/>
              <a:ahLst/>
              <a:cxnLst/>
              <a:rect l="l" t="t" r="r" b="b"/>
              <a:pathLst>
                <a:path w="1923367" h="1125297">
                  <a:moveTo>
                    <a:pt x="1798906" y="1125296"/>
                  </a:moveTo>
                  <a:lnTo>
                    <a:pt x="124460" y="1125296"/>
                  </a:lnTo>
                  <a:cubicBezTo>
                    <a:pt x="55880" y="1125296"/>
                    <a:pt x="0" y="1069416"/>
                    <a:pt x="0" y="1000836"/>
                  </a:cubicBezTo>
                  <a:lnTo>
                    <a:pt x="0" y="124460"/>
                  </a:lnTo>
                  <a:cubicBezTo>
                    <a:pt x="0" y="55880"/>
                    <a:pt x="55880" y="0"/>
                    <a:pt x="124460" y="0"/>
                  </a:cubicBezTo>
                  <a:lnTo>
                    <a:pt x="1798907" y="0"/>
                  </a:lnTo>
                  <a:cubicBezTo>
                    <a:pt x="1867487" y="0"/>
                    <a:pt x="1923367" y="55880"/>
                    <a:pt x="1923367" y="124460"/>
                  </a:cubicBezTo>
                  <a:lnTo>
                    <a:pt x="1923367" y="1000836"/>
                  </a:lnTo>
                  <a:cubicBezTo>
                    <a:pt x="1923367" y="1069417"/>
                    <a:pt x="1867487" y="1125297"/>
                    <a:pt x="1798907" y="1125297"/>
                  </a:cubicBezTo>
                  <a:close/>
                </a:path>
              </a:pathLst>
            </a:custGeom>
            <a:solidFill>
              <a:srgbClr val="75C7FB"/>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39844" y="378989"/>
            <a:ext cx="2048163" cy="190479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895687" y="6991808"/>
            <a:ext cx="2048163" cy="1904792"/>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97857" y="2599916"/>
            <a:ext cx="226175" cy="22617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17548" y="3688987"/>
            <a:ext cx="165666" cy="165666"/>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76330" y="7381453"/>
            <a:ext cx="2786302" cy="114238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17302" y="1002585"/>
            <a:ext cx="7477564" cy="7066298"/>
          </a:xfrm>
          <a:prstGeom prst="rect">
            <a:avLst/>
          </a:prstGeom>
        </p:spPr>
      </p:pic>
      <p:pic>
        <p:nvPicPr>
          <p:cNvPr id="11" name="Picture 11"/>
          <p:cNvPicPr>
            <a:picLocks noChangeAspect="1"/>
          </p:cNvPicPr>
          <p:nvPr/>
        </p:nvPicPr>
        <p:blipFill>
          <a:blip r:embed="rId10"/>
          <a:srcRect/>
          <a:stretch>
            <a:fillRect/>
          </a:stretch>
        </p:blipFill>
        <p:spPr>
          <a:xfrm>
            <a:off x="11544786" y="1891961"/>
            <a:ext cx="1948642" cy="1868260"/>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150107" y="5016046"/>
            <a:ext cx="4691392" cy="4730815"/>
          </a:xfrm>
          <a:prstGeom prst="rect">
            <a:avLst/>
          </a:prstGeom>
        </p:spPr>
      </p:pic>
      <p:sp>
        <p:nvSpPr>
          <p:cNvPr id="13" name="TextBox 13"/>
          <p:cNvSpPr txBox="1"/>
          <p:nvPr/>
        </p:nvSpPr>
        <p:spPr>
          <a:xfrm>
            <a:off x="250029" y="8563989"/>
            <a:ext cx="6904473" cy="420007"/>
          </a:xfrm>
          <a:prstGeom prst="rect">
            <a:avLst/>
          </a:prstGeom>
        </p:spPr>
        <p:txBody>
          <a:bodyPr lIns="0" tIns="0" rIns="0" bIns="0" rtlCol="0" anchor="t">
            <a:spAutoFit/>
          </a:bodyPr>
          <a:lstStyle/>
          <a:p>
            <a:pPr>
              <a:lnSpc>
                <a:spcPts val="3477"/>
              </a:lnSpc>
              <a:spcBef>
                <a:spcPct val="0"/>
              </a:spcBef>
            </a:pPr>
            <a:r>
              <a:rPr lang="en-US" sz="2483">
                <a:solidFill>
                  <a:srgbClr val="0048CD"/>
                </a:solidFill>
                <a:latin typeface="Space Mono"/>
              </a:rPr>
              <a:t>TOGETHER WE CAN BUILD A FUTURE</a:t>
            </a:r>
          </a:p>
        </p:txBody>
      </p:sp>
      <p:grpSp>
        <p:nvGrpSpPr>
          <p:cNvPr id="14" name="Group 14"/>
          <p:cNvGrpSpPr/>
          <p:nvPr/>
        </p:nvGrpSpPr>
        <p:grpSpPr>
          <a:xfrm>
            <a:off x="250029" y="1573777"/>
            <a:ext cx="8443123" cy="5991197"/>
            <a:chOff x="0" y="0"/>
            <a:chExt cx="11257498" cy="7988263"/>
          </a:xfrm>
        </p:grpSpPr>
        <p:sp>
          <p:nvSpPr>
            <p:cNvPr id="15" name="TextBox 15"/>
            <p:cNvSpPr txBox="1"/>
            <p:nvPr/>
          </p:nvSpPr>
          <p:spPr>
            <a:xfrm>
              <a:off x="0" y="2436803"/>
              <a:ext cx="11257498" cy="5551460"/>
            </a:xfrm>
            <a:prstGeom prst="rect">
              <a:avLst/>
            </a:prstGeom>
          </p:spPr>
          <p:txBody>
            <a:bodyPr lIns="0" tIns="0" rIns="0" bIns="0" rtlCol="0" anchor="t">
              <a:spAutoFit/>
            </a:bodyPr>
            <a:lstStyle/>
            <a:p>
              <a:pPr algn="just">
                <a:lnSpc>
                  <a:spcPts val="5531"/>
                </a:lnSpc>
              </a:pPr>
              <a:r>
                <a:rPr lang="en-US" sz="3950">
                  <a:solidFill>
                    <a:srgbClr val="000000"/>
                  </a:solidFill>
                  <a:latin typeface="Muli Regular"/>
                </a:rPr>
                <a:t>That individuals with disabilities are:</a:t>
              </a:r>
            </a:p>
            <a:p>
              <a:pPr marL="853009" lvl="1" indent="-426505" algn="just">
                <a:lnSpc>
                  <a:spcPts val="5531"/>
                </a:lnSpc>
                <a:buFont typeface="Arial"/>
                <a:buChar char="•"/>
              </a:pPr>
              <a:r>
                <a:rPr lang="en-US" sz="3950" u="sng">
                  <a:solidFill>
                    <a:srgbClr val="0795FF"/>
                  </a:solidFill>
                  <a:latin typeface="Muli Regular Bold"/>
                </a:rPr>
                <a:t>EMPLOYED</a:t>
              </a:r>
              <a:r>
                <a:rPr lang="en-US" sz="3950">
                  <a:solidFill>
                    <a:srgbClr val="000000"/>
                  </a:solidFill>
                  <a:latin typeface="Muli Regular Bold"/>
                </a:rPr>
                <a:t> </a:t>
              </a:r>
              <a:r>
                <a:rPr lang="en-US" sz="3950">
                  <a:solidFill>
                    <a:srgbClr val="000000"/>
                  </a:solidFill>
                  <a:latin typeface="Muli Regular"/>
                </a:rPr>
                <a:t>in competitive and integrated  work settings</a:t>
              </a:r>
            </a:p>
            <a:p>
              <a:pPr marL="853009" lvl="1" indent="-426505" algn="just">
                <a:lnSpc>
                  <a:spcPts val="5531"/>
                </a:lnSpc>
                <a:buFont typeface="Arial"/>
                <a:buChar char="•"/>
              </a:pPr>
              <a:r>
                <a:rPr lang="en-US" sz="3950" u="sng">
                  <a:solidFill>
                    <a:srgbClr val="0795FF"/>
                  </a:solidFill>
                  <a:latin typeface="Muli Regular Bold"/>
                </a:rPr>
                <a:t>EMPOWERED</a:t>
              </a:r>
              <a:r>
                <a:rPr lang="en-US" sz="3950">
                  <a:solidFill>
                    <a:srgbClr val="000000"/>
                  </a:solidFill>
                  <a:latin typeface="Muli Regular"/>
                </a:rPr>
                <a:t> to make qualified decisions and informed choices</a:t>
              </a:r>
            </a:p>
            <a:p>
              <a:pPr marL="853009" lvl="1" indent="-426505" algn="just">
                <a:lnSpc>
                  <a:spcPts val="5531"/>
                </a:lnSpc>
                <a:buFont typeface="Arial"/>
                <a:buChar char="•"/>
              </a:pPr>
              <a:r>
                <a:rPr lang="en-US" sz="3950" u="sng">
                  <a:solidFill>
                    <a:srgbClr val="0795FF"/>
                  </a:solidFill>
                  <a:latin typeface="Muli Regular Bold"/>
                </a:rPr>
                <a:t>ECONOMICALLY</a:t>
              </a:r>
              <a:r>
                <a:rPr lang="en-US" sz="3950">
                  <a:solidFill>
                    <a:srgbClr val="000000"/>
                  </a:solidFill>
                  <a:latin typeface="Muli Regular"/>
                </a:rPr>
                <a:t> self-sufficient</a:t>
              </a:r>
            </a:p>
          </p:txBody>
        </p:sp>
        <p:sp>
          <p:nvSpPr>
            <p:cNvPr id="16" name="TextBox 16"/>
            <p:cNvSpPr txBox="1"/>
            <p:nvPr/>
          </p:nvSpPr>
          <p:spPr>
            <a:xfrm>
              <a:off x="0" y="95250"/>
              <a:ext cx="11257498" cy="1703988"/>
            </a:xfrm>
            <a:prstGeom prst="rect">
              <a:avLst/>
            </a:prstGeom>
          </p:spPr>
          <p:txBody>
            <a:bodyPr lIns="0" tIns="0" rIns="0" bIns="0" rtlCol="0" anchor="t">
              <a:spAutoFit/>
            </a:bodyPr>
            <a:lstStyle/>
            <a:p>
              <a:pPr>
                <a:lnSpc>
                  <a:spcPts val="9767"/>
                </a:lnSpc>
              </a:pPr>
              <a:r>
                <a:rPr lang="en-US" sz="8879" spc="-88">
                  <a:solidFill>
                    <a:srgbClr val="03027D"/>
                  </a:solidFill>
                  <a:latin typeface="Muli Bold"/>
                </a:rPr>
                <a:t>OUR VISION </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606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82038" y="7905638"/>
            <a:ext cx="2123923" cy="197524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56768" y="567901"/>
            <a:ext cx="2123923" cy="1975249"/>
          </a:xfrm>
          <a:prstGeom prst="rect">
            <a:avLst/>
          </a:prstGeom>
        </p:spPr>
      </p:pic>
      <p:grpSp>
        <p:nvGrpSpPr>
          <p:cNvPr id="4" name="Group 4"/>
          <p:cNvGrpSpPr/>
          <p:nvPr/>
        </p:nvGrpSpPr>
        <p:grpSpPr>
          <a:xfrm>
            <a:off x="8334126" y="829571"/>
            <a:ext cx="8925174" cy="8627858"/>
            <a:chOff x="0" y="0"/>
            <a:chExt cx="3690051" cy="3567128"/>
          </a:xfrm>
        </p:grpSpPr>
        <p:sp>
          <p:nvSpPr>
            <p:cNvPr id="5" name="Freeform 5"/>
            <p:cNvSpPr/>
            <p:nvPr/>
          </p:nvSpPr>
          <p:spPr>
            <a:xfrm>
              <a:off x="0" y="0"/>
              <a:ext cx="3690051" cy="3567128"/>
            </a:xfrm>
            <a:custGeom>
              <a:avLst/>
              <a:gdLst/>
              <a:ahLst/>
              <a:cxnLst/>
              <a:rect l="l" t="t" r="r" b="b"/>
              <a:pathLst>
                <a:path w="3690051" h="3567128">
                  <a:moveTo>
                    <a:pt x="3565591" y="3567128"/>
                  </a:moveTo>
                  <a:lnTo>
                    <a:pt x="124460" y="3567128"/>
                  </a:lnTo>
                  <a:cubicBezTo>
                    <a:pt x="55880" y="3567128"/>
                    <a:pt x="0" y="3511248"/>
                    <a:pt x="0" y="3442668"/>
                  </a:cubicBezTo>
                  <a:lnTo>
                    <a:pt x="0" y="124460"/>
                  </a:lnTo>
                  <a:cubicBezTo>
                    <a:pt x="0" y="55880"/>
                    <a:pt x="55880" y="0"/>
                    <a:pt x="124460" y="0"/>
                  </a:cubicBezTo>
                  <a:lnTo>
                    <a:pt x="3565591" y="0"/>
                  </a:lnTo>
                  <a:cubicBezTo>
                    <a:pt x="3634171" y="0"/>
                    <a:pt x="3690051" y="55880"/>
                    <a:pt x="3690051" y="124460"/>
                  </a:cubicBezTo>
                  <a:lnTo>
                    <a:pt x="3690051" y="3442668"/>
                  </a:lnTo>
                  <a:cubicBezTo>
                    <a:pt x="3690051" y="3511248"/>
                    <a:pt x="3634171" y="3567128"/>
                    <a:pt x="3565591" y="3567128"/>
                  </a:cubicBezTo>
                  <a:close/>
                </a:path>
              </a:pathLst>
            </a:custGeom>
            <a:solidFill>
              <a:srgbClr val="E9E9E9"/>
            </a:solidFill>
          </p:spPr>
        </p:sp>
      </p:grpSp>
      <p:grpSp>
        <p:nvGrpSpPr>
          <p:cNvPr id="6" name="Group 6"/>
          <p:cNvGrpSpPr/>
          <p:nvPr/>
        </p:nvGrpSpPr>
        <p:grpSpPr>
          <a:xfrm>
            <a:off x="8334126" y="851013"/>
            <a:ext cx="8925174" cy="8207354"/>
            <a:chOff x="0" y="0"/>
            <a:chExt cx="3690051" cy="3393274"/>
          </a:xfrm>
        </p:grpSpPr>
        <p:sp>
          <p:nvSpPr>
            <p:cNvPr id="7" name="Freeform 7"/>
            <p:cNvSpPr/>
            <p:nvPr/>
          </p:nvSpPr>
          <p:spPr>
            <a:xfrm>
              <a:off x="0" y="0"/>
              <a:ext cx="3690051" cy="3393274"/>
            </a:xfrm>
            <a:custGeom>
              <a:avLst/>
              <a:gdLst/>
              <a:ahLst/>
              <a:cxnLst/>
              <a:rect l="l" t="t" r="r" b="b"/>
              <a:pathLst>
                <a:path w="3690051" h="3393274">
                  <a:moveTo>
                    <a:pt x="3565591" y="3393273"/>
                  </a:moveTo>
                  <a:lnTo>
                    <a:pt x="124460" y="3393273"/>
                  </a:lnTo>
                  <a:cubicBezTo>
                    <a:pt x="55880" y="3393273"/>
                    <a:pt x="0" y="3337394"/>
                    <a:pt x="0" y="3268814"/>
                  </a:cubicBezTo>
                  <a:lnTo>
                    <a:pt x="0" y="124460"/>
                  </a:lnTo>
                  <a:cubicBezTo>
                    <a:pt x="0" y="55880"/>
                    <a:pt x="55880" y="0"/>
                    <a:pt x="124460" y="0"/>
                  </a:cubicBezTo>
                  <a:lnTo>
                    <a:pt x="3565591" y="0"/>
                  </a:lnTo>
                  <a:cubicBezTo>
                    <a:pt x="3634171" y="0"/>
                    <a:pt x="3690051" y="55880"/>
                    <a:pt x="3690051" y="124460"/>
                  </a:cubicBezTo>
                  <a:lnTo>
                    <a:pt x="3690051" y="3268814"/>
                  </a:lnTo>
                  <a:cubicBezTo>
                    <a:pt x="3690051" y="3337394"/>
                    <a:pt x="3634171" y="3393274"/>
                    <a:pt x="3565591" y="3393274"/>
                  </a:cubicBezTo>
                  <a:close/>
                </a:path>
              </a:pathLst>
            </a:custGeom>
            <a:solidFill>
              <a:srgbClr val="FFFFFF"/>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15702" y="4954690"/>
            <a:ext cx="1682132" cy="1682132"/>
          </a:xfrm>
          <a:prstGeom prst="rect">
            <a:avLst/>
          </a:prstGeom>
        </p:spPr>
      </p:pic>
      <p:grpSp>
        <p:nvGrpSpPr>
          <p:cNvPr id="9" name="Group 9"/>
          <p:cNvGrpSpPr/>
          <p:nvPr/>
        </p:nvGrpSpPr>
        <p:grpSpPr>
          <a:xfrm rot="-7471364">
            <a:off x="15718087" y="3113617"/>
            <a:ext cx="1458390" cy="626235"/>
            <a:chOff x="0" y="0"/>
            <a:chExt cx="1330922" cy="571500"/>
          </a:xfrm>
        </p:grpSpPr>
        <p:sp>
          <p:nvSpPr>
            <p:cNvPr id="10" name="Freeform 10"/>
            <p:cNvSpPr/>
            <p:nvPr/>
          </p:nvSpPr>
          <p:spPr>
            <a:xfrm>
              <a:off x="0" y="255270"/>
              <a:ext cx="1330922" cy="69850"/>
            </a:xfrm>
            <a:custGeom>
              <a:avLst/>
              <a:gdLst/>
              <a:ahLst/>
              <a:cxnLst/>
              <a:rect l="l" t="t" r="r" b="b"/>
              <a:pathLst>
                <a:path w="1330922" h="69850">
                  <a:moveTo>
                    <a:pt x="1040092" y="0"/>
                  </a:moveTo>
                  <a:lnTo>
                    <a:pt x="0" y="0"/>
                  </a:lnTo>
                  <a:lnTo>
                    <a:pt x="0" y="69850"/>
                  </a:lnTo>
                  <a:lnTo>
                    <a:pt x="1330922" y="69850"/>
                  </a:lnTo>
                  <a:lnTo>
                    <a:pt x="1330922" y="0"/>
                  </a:lnTo>
                  <a:close/>
                </a:path>
              </a:pathLst>
            </a:custGeom>
            <a:solidFill>
              <a:srgbClr val="E9E9E9"/>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75359" y="1555526"/>
            <a:ext cx="1562817" cy="1562817"/>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15749" y="1555526"/>
            <a:ext cx="1282038" cy="155398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08628" y="7101556"/>
            <a:ext cx="3017122" cy="3059186"/>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30477" y="5115323"/>
            <a:ext cx="1767357" cy="1360865"/>
          </a:xfrm>
          <a:prstGeom prst="rect">
            <a:avLst/>
          </a:prstGeom>
        </p:spPr>
      </p:pic>
      <p:grpSp>
        <p:nvGrpSpPr>
          <p:cNvPr id="15" name="Group 15"/>
          <p:cNvGrpSpPr/>
          <p:nvPr/>
        </p:nvGrpSpPr>
        <p:grpSpPr>
          <a:xfrm rot="7597233">
            <a:off x="15703041" y="4262928"/>
            <a:ext cx="1458390" cy="626235"/>
            <a:chOff x="0" y="0"/>
            <a:chExt cx="1330922" cy="571500"/>
          </a:xfrm>
        </p:grpSpPr>
        <p:sp>
          <p:nvSpPr>
            <p:cNvPr id="16" name="Freeform 16"/>
            <p:cNvSpPr/>
            <p:nvPr/>
          </p:nvSpPr>
          <p:spPr>
            <a:xfrm>
              <a:off x="0" y="255270"/>
              <a:ext cx="1330922" cy="69850"/>
            </a:xfrm>
            <a:custGeom>
              <a:avLst/>
              <a:gdLst/>
              <a:ahLst/>
              <a:cxnLst/>
              <a:rect l="l" t="t" r="r" b="b"/>
              <a:pathLst>
                <a:path w="1330922" h="69850">
                  <a:moveTo>
                    <a:pt x="1040092" y="0"/>
                  </a:moveTo>
                  <a:lnTo>
                    <a:pt x="0" y="0"/>
                  </a:lnTo>
                  <a:lnTo>
                    <a:pt x="0" y="69850"/>
                  </a:lnTo>
                  <a:lnTo>
                    <a:pt x="1330922" y="69850"/>
                  </a:lnTo>
                  <a:lnTo>
                    <a:pt x="1330922" y="0"/>
                  </a:lnTo>
                  <a:close/>
                </a:path>
              </a:pathLst>
            </a:custGeom>
            <a:solidFill>
              <a:srgbClr val="E9E9E9"/>
            </a:solidFill>
          </p:spPr>
        </p:sp>
      </p:grpSp>
      <p:pic>
        <p:nvPicPr>
          <p:cNvPr id="17" name="Picture 17"/>
          <p:cNvPicPr>
            <a:picLocks noChangeAspect="1"/>
          </p:cNvPicPr>
          <p:nvPr/>
        </p:nvPicPr>
        <p:blipFill>
          <a:blip r:embed="rId12"/>
          <a:srcRect/>
          <a:stretch>
            <a:fillRect/>
          </a:stretch>
        </p:blipFill>
        <p:spPr>
          <a:xfrm>
            <a:off x="16023412" y="2983219"/>
            <a:ext cx="2190213" cy="2099867"/>
          </a:xfrm>
          <a:prstGeom prst="rect">
            <a:avLst/>
          </a:prstGeom>
        </p:spPr>
      </p:pic>
      <p:grpSp>
        <p:nvGrpSpPr>
          <p:cNvPr id="18" name="Group 18"/>
          <p:cNvGrpSpPr/>
          <p:nvPr/>
        </p:nvGrpSpPr>
        <p:grpSpPr>
          <a:xfrm>
            <a:off x="8647087" y="1263841"/>
            <a:ext cx="5768076" cy="2769311"/>
            <a:chOff x="0" y="0"/>
            <a:chExt cx="7690768" cy="3692415"/>
          </a:xfrm>
        </p:grpSpPr>
        <p:sp>
          <p:nvSpPr>
            <p:cNvPr id="19" name="TextBox 19"/>
            <p:cNvSpPr txBox="1"/>
            <p:nvPr/>
          </p:nvSpPr>
          <p:spPr>
            <a:xfrm>
              <a:off x="0" y="-28575"/>
              <a:ext cx="7690768" cy="750299"/>
            </a:xfrm>
            <a:prstGeom prst="rect">
              <a:avLst/>
            </a:prstGeom>
          </p:spPr>
          <p:txBody>
            <a:bodyPr lIns="0" tIns="0" rIns="0" bIns="0" rtlCol="0" anchor="t">
              <a:spAutoFit/>
            </a:bodyPr>
            <a:lstStyle/>
            <a:p>
              <a:pPr marL="0" lvl="0" indent="0">
                <a:lnSpc>
                  <a:spcPts val="4618"/>
                </a:lnSpc>
                <a:spcBef>
                  <a:spcPct val="0"/>
                </a:spcBef>
              </a:pPr>
              <a:r>
                <a:rPr lang="en-US" sz="3552" spc="-35">
                  <a:solidFill>
                    <a:srgbClr val="000000"/>
                  </a:solidFill>
                  <a:latin typeface="Inknut Antiqua Medium"/>
                </a:rPr>
                <a:t>WHAT IS IT?</a:t>
              </a:r>
            </a:p>
          </p:txBody>
        </p:sp>
        <p:sp>
          <p:nvSpPr>
            <p:cNvPr id="20" name="TextBox 20"/>
            <p:cNvSpPr txBox="1"/>
            <p:nvPr/>
          </p:nvSpPr>
          <p:spPr>
            <a:xfrm>
              <a:off x="0" y="893597"/>
              <a:ext cx="7690768" cy="2798818"/>
            </a:xfrm>
            <a:prstGeom prst="rect">
              <a:avLst/>
            </a:prstGeom>
          </p:spPr>
          <p:txBody>
            <a:bodyPr lIns="0" tIns="0" rIns="0" bIns="0" rtlCol="0" anchor="t">
              <a:spAutoFit/>
            </a:bodyPr>
            <a:lstStyle/>
            <a:p>
              <a:pPr algn="just">
                <a:lnSpc>
                  <a:spcPts val="4263"/>
                </a:lnSpc>
                <a:spcBef>
                  <a:spcPct val="0"/>
                </a:spcBef>
              </a:pPr>
              <a:r>
                <a:rPr lang="en-US" sz="3045">
                  <a:solidFill>
                    <a:srgbClr val="0048CD"/>
                  </a:solidFill>
                  <a:latin typeface="Muli Bold"/>
                </a:rPr>
                <a:t>2014 LEGISLATION designed to help individuals, especially those with disabilities land and retain employment</a:t>
              </a:r>
            </a:p>
          </p:txBody>
        </p:sp>
      </p:grpSp>
      <p:sp>
        <p:nvSpPr>
          <p:cNvPr id="21" name="TextBox 21"/>
          <p:cNvSpPr txBox="1"/>
          <p:nvPr/>
        </p:nvSpPr>
        <p:spPr>
          <a:xfrm>
            <a:off x="1028700" y="2992849"/>
            <a:ext cx="6423229" cy="4377501"/>
          </a:xfrm>
          <a:prstGeom prst="rect">
            <a:avLst/>
          </a:prstGeom>
        </p:spPr>
        <p:txBody>
          <a:bodyPr lIns="0" tIns="0" rIns="0" bIns="0" rtlCol="0" anchor="t">
            <a:spAutoFit/>
          </a:bodyPr>
          <a:lstStyle/>
          <a:p>
            <a:pPr>
              <a:lnSpc>
                <a:spcPts val="8470"/>
              </a:lnSpc>
            </a:pPr>
            <a:r>
              <a:rPr lang="en-US" sz="7700" spc="-77">
                <a:solidFill>
                  <a:srgbClr val="FFD147"/>
                </a:solidFill>
                <a:latin typeface="Muli Bold"/>
              </a:rPr>
              <a:t>WORKFORCE </a:t>
            </a:r>
          </a:p>
          <a:p>
            <a:pPr>
              <a:lnSpc>
                <a:spcPts val="8828"/>
              </a:lnSpc>
            </a:pPr>
            <a:r>
              <a:rPr lang="en-US" sz="8025" spc="-80">
                <a:solidFill>
                  <a:srgbClr val="FFD147"/>
                </a:solidFill>
                <a:latin typeface="Muli Bold"/>
              </a:rPr>
              <a:t>INNOVATIVE </a:t>
            </a:r>
          </a:p>
          <a:p>
            <a:pPr>
              <a:lnSpc>
                <a:spcPts val="7754"/>
              </a:lnSpc>
            </a:pPr>
            <a:r>
              <a:rPr lang="en-US" sz="7049" spc="-70">
                <a:solidFill>
                  <a:srgbClr val="FFD147"/>
                </a:solidFill>
                <a:latin typeface="Muli Bold"/>
              </a:rPr>
              <a:t>OPPORTUNITY </a:t>
            </a:r>
          </a:p>
          <a:p>
            <a:pPr>
              <a:lnSpc>
                <a:spcPts val="9425"/>
              </a:lnSpc>
            </a:pPr>
            <a:r>
              <a:rPr lang="en-US" sz="8568" spc="-85">
                <a:solidFill>
                  <a:srgbClr val="FFD147"/>
                </a:solidFill>
                <a:latin typeface="Muli Bold"/>
              </a:rPr>
              <a:t>ACT (WIOA)</a:t>
            </a:r>
          </a:p>
        </p:txBody>
      </p:sp>
      <p:grpSp>
        <p:nvGrpSpPr>
          <p:cNvPr id="22" name="Group 22"/>
          <p:cNvGrpSpPr/>
          <p:nvPr/>
        </p:nvGrpSpPr>
        <p:grpSpPr>
          <a:xfrm>
            <a:off x="8647087" y="4281774"/>
            <a:ext cx="5768076" cy="2132609"/>
            <a:chOff x="0" y="0"/>
            <a:chExt cx="7690768" cy="2843479"/>
          </a:xfrm>
        </p:grpSpPr>
        <p:sp>
          <p:nvSpPr>
            <p:cNvPr id="23" name="TextBox 23"/>
            <p:cNvSpPr txBox="1"/>
            <p:nvPr/>
          </p:nvSpPr>
          <p:spPr>
            <a:xfrm>
              <a:off x="0" y="-28575"/>
              <a:ext cx="7690768" cy="709523"/>
            </a:xfrm>
            <a:prstGeom prst="rect">
              <a:avLst/>
            </a:prstGeom>
          </p:spPr>
          <p:txBody>
            <a:bodyPr lIns="0" tIns="0" rIns="0" bIns="0" rtlCol="0" anchor="t">
              <a:spAutoFit/>
            </a:bodyPr>
            <a:lstStyle/>
            <a:p>
              <a:pPr marL="0" lvl="0" indent="0">
                <a:lnSpc>
                  <a:spcPts val="4357"/>
                </a:lnSpc>
                <a:spcBef>
                  <a:spcPct val="0"/>
                </a:spcBef>
              </a:pPr>
              <a:r>
                <a:rPr lang="en-US" sz="3352" spc="-33">
                  <a:solidFill>
                    <a:srgbClr val="000000"/>
                  </a:solidFill>
                  <a:latin typeface="Inknut Antiqua Medium Bold"/>
                </a:rPr>
                <a:t>HOW?</a:t>
              </a:r>
            </a:p>
          </p:txBody>
        </p:sp>
        <p:sp>
          <p:nvSpPr>
            <p:cNvPr id="24" name="TextBox 24"/>
            <p:cNvSpPr txBox="1"/>
            <p:nvPr/>
          </p:nvSpPr>
          <p:spPr>
            <a:xfrm>
              <a:off x="0" y="876710"/>
              <a:ext cx="7690768" cy="1966769"/>
            </a:xfrm>
            <a:prstGeom prst="rect">
              <a:avLst/>
            </a:prstGeom>
          </p:spPr>
          <p:txBody>
            <a:bodyPr lIns="0" tIns="0" rIns="0" bIns="0" rtlCol="0" anchor="t">
              <a:spAutoFit/>
            </a:bodyPr>
            <a:lstStyle/>
            <a:p>
              <a:pPr algn="just">
                <a:lnSpc>
                  <a:spcPts val="4022"/>
                </a:lnSpc>
                <a:spcBef>
                  <a:spcPct val="0"/>
                </a:spcBef>
              </a:pPr>
              <a:r>
                <a:rPr lang="en-US" sz="2873">
                  <a:solidFill>
                    <a:srgbClr val="0048CD"/>
                  </a:solidFill>
                  <a:latin typeface="Muli Bold"/>
                </a:rPr>
                <a:t>OVR fulfills this by providing core and intensive services to meet WIOA's goals.</a:t>
              </a:r>
            </a:p>
          </p:txBody>
        </p:sp>
      </p:grpSp>
      <p:sp>
        <p:nvSpPr>
          <p:cNvPr id="25" name="TextBox 25"/>
          <p:cNvSpPr txBox="1"/>
          <p:nvPr/>
        </p:nvSpPr>
        <p:spPr>
          <a:xfrm>
            <a:off x="1028700" y="7497083"/>
            <a:ext cx="6565576" cy="408555"/>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Space Mono"/>
              </a:rPr>
              <a:t>TOGETHER WE CAN BUILD A FUTURE</a:t>
            </a:r>
          </a:p>
        </p:txBody>
      </p:sp>
      <p:grpSp>
        <p:nvGrpSpPr>
          <p:cNvPr id="26" name="Group 26"/>
          <p:cNvGrpSpPr/>
          <p:nvPr/>
        </p:nvGrpSpPr>
        <p:grpSpPr>
          <a:xfrm>
            <a:off x="8647087" y="6753913"/>
            <a:ext cx="5768076" cy="2132609"/>
            <a:chOff x="0" y="0"/>
            <a:chExt cx="7690768" cy="2843479"/>
          </a:xfrm>
        </p:grpSpPr>
        <p:sp>
          <p:nvSpPr>
            <p:cNvPr id="27" name="TextBox 27"/>
            <p:cNvSpPr txBox="1"/>
            <p:nvPr/>
          </p:nvSpPr>
          <p:spPr>
            <a:xfrm>
              <a:off x="0" y="-28575"/>
              <a:ext cx="7690768" cy="709523"/>
            </a:xfrm>
            <a:prstGeom prst="rect">
              <a:avLst/>
            </a:prstGeom>
          </p:spPr>
          <p:txBody>
            <a:bodyPr lIns="0" tIns="0" rIns="0" bIns="0" rtlCol="0" anchor="t">
              <a:spAutoFit/>
            </a:bodyPr>
            <a:lstStyle/>
            <a:p>
              <a:pPr marL="0" lvl="0" indent="0">
                <a:lnSpc>
                  <a:spcPts val="4357"/>
                </a:lnSpc>
                <a:spcBef>
                  <a:spcPct val="0"/>
                </a:spcBef>
              </a:pPr>
              <a:r>
                <a:rPr lang="en-US" sz="3352" spc="-33">
                  <a:solidFill>
                    <a:srgbClr val="000000"/>
                  </a:solidFill>
                  <a:latin typeface="Inknut Antiqua Medium Bold"/>
                </a:rPr>
                <a:t>THUS,</a:t>
              </a:r>
            </a:p>
          </p:txBody>
        </p:sp>
        <p:sp>
          <p:nvSpPr>
            <p:cNvPr id="28" name="TextBox 28"/>
            <p:cNvSpPr txBox="1"/>
            <p:nvPr/>
          </p:nvSpPr>
          <p:spPr>
            <a:xfrm>
              <a:off x="0" y="876710"/>
              <a:ext cx="7690768" cy="1966769"/>
            </a:xfrm>
            <a:prstGeom prst="rect">
              <a:avLst/>
            </a:prstGeom>
          </p:spPr>
          <p:txBody>
            <a:bodyPr lIns="0" tIns="0" rIns="0" bIns="0" rtlCol="0" anchor="t">
              <a:spAutoFit/>
            </a:bodyPr>
            <a:lstStyle/>
            <a:p>
              <a:pPr algn="just">
                <a:lnSpc>
                  <a:spcPts val="4022"/>
                </a:lnSpc>
                <a:spcBef>
                  <a:spcPct val="0"/>
                </a:spcBef>
              </a:pPr>
              <a:r>
                <a:rPr lang="en-US" sz="2873">
                  <a:solidFill>
                    <a:srgbClr val="0048CD"/>
                  </a:solidFill>
                  <a:latin typeface="Muli Bold"/>
                </a:rPr>
                <a:t>The Office of Vocational Rehabilitation is funded under the Title IV of the 2014 WIOA.</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6064D"/>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531190" y="1763497"/>
            <a:ext cx="6068260" cy="3927731"/>
            <a:chOff x="0" y="0"/>
            <a:chExt cx="1923367" cy="1244915"/>
          </a:xfrm>
        </p:grpSpPr>
        <p:sp>
          <p:nvSpPr>
            <p:cNvPr id="3" name="Freeform 3"/>
            <p:cNvSpPr/>
            <p:nvPr/>
          </p:nvSpPr>
          <p:spPr>
            <a:xfrm>
              <a:off x="0" y="0"/>
              <a:ext cx="1923367" cy="1244915"/>
            </a:xfrm>
            <a:custGeom>
              <a:avLst/>
              <a:gdLst/>
              <a:ahLst/>
              <a:cxnLst/>
              <a:rect l="l" t="t" r="r" b="b"/>
              <a:pathLst>
                <a:path w="1923367" h="1244915">
                  <a:moveTo>
                    <a:pt x="1798906" y="1244915"/>
                  </a:moveTo>
                  <a:lnTo>
                    <a:pt x="124460" y="1244915"/>
                  </a:lnTo>
                  <a:cubicBezTo>
                    <a:pt x="55880" y="1244915"/>
                    <a:pt x="0" y="1189034"/>
                    <a:pt x="0" y="1120454"/>
                  </a:cubicBezTo>
                  <a:lnTo>
                    <a:pt x="0" y="124460"/>
                  </a:lnTo>
                  <a:cubicBezTo>
                    <a:pt x="0" y="55880"/>
                    <a:pt x="55880" y="0"/>
                    <a:pt x="124460" y="0"/>
                  </a:cubicBezTo>
                  <a:lnTo>
                    <a:pt x="1798907" y="0"/>
                  </a:lnTo>
                  <a:cubicBezTo>
                    <a:pt x="1867487" y="0"/>
                    <a:pt x="1923367" y="55880"/>
                    <a:pt x="1923367" y="124460"/>
                  </a:cubicBezTo>
                  <a:lnTo>
                    <a:pt x="1923367" y="1120455"/>
                  </a:lnTo>
                  <a:cubicBezTo>
                    <a:pt x="1923367" y="1189035"/>
                    <a:pt x="1867487" y="1244915"/>
                    <a:pt x="1798907" y="1244915"/>
                  </a:cubicBezTo>
                  <a:close/>
                </a:path>
              </a:pathLst>
            </a:custGeom>
            <a:solidFill>
              <a:srgbClr val="75C7FB"/>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3134" y="690232"/>
            <a:ext cx="2505629" cy="2330235"/>
          </a:xfrm>
          <a:prstGeom prst="rect">
            <a:avLst/>
          </a:prstGeom>
        </p:spPr>
      </p:pic>
      <p:pic>
        <p:nvPicPr>
          <p:cNvPr id="5" name="Picture 5"/>
          <p:cNvPicPr>
            <a:picLocks noChangeAspect="1"/>
          </p:cNvPicPr>
          <p:nvPr/>
        </p:nvPicPr>
        <p:blipFill>
          <a:blip r:embed="rId4"/>
          <a:srcRect/>
          <a:stretch>
            <a:fillRect/>
          </a:stretch>
        </p:blipFill>
        <p:spPr>
          <a:xfrm>
            <a:off x="12966117" y="529879"/>
            <a:ext cx="3789383" cy="3633071"/>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39437" y="1725733"/>
            <a:ext cx="8276967" cy="7159577"/>
          </a:xfrm>
          <a:prstGeom prst="rect">
            <a:avLst/>
          </a:prstGeom>
        </p:spPr>
      </p:pic>
      <p:grpSp>
        <p:nvGrpSpPr>
          <p:cNvPr id="7" name="Group 7"/>
          <p:cNvGrpSpPr/>
          <p:nvPr/>
        </p:nvGrpSpPr>
        <p:grpSpPr>
          <a:xfrm>
            <a:off x="501996" y="251793"/>
            <a:ext cx="8137441" cy="9708210"/>
            <a:chOff x="0" y="0"/>
            <a:chExt cx="10849921" cy="12944280"/>
          </a:xfrm>
        </p:grpSpPr>
        <p:sp>
          <p:nvSpPr>
            <p:cNvPr id="8" name="TextBox 8"/>
            <p:cNvSpPr txBox="1"/>
            <p:nvPr/>
          </p:nvSpPr>
          <p:spPr>
            <a:xfrm>
              <a:off x="0" y="4741449"/>
              <a:ext cx="10849921" cy="8202832"/>
            </a:xfrm>
            <a:prstGeom prst="rect">
              <a:avLst/>
            </a:prstGeom>
          </p:spPr>
          <p:txBody>
            <a:bodyPr lIns="0" tIns="0" rIns="0" bIns="0" rtlCol="0" anchor="t">
              <a:spAutoFit/>
            </a:bodyPr>
            <a:lstStyle/>
            <a:p>
              <a:pPr algn="just">
                <a:lnSpc>
                  <a:spcPts val="4912"/>
                </a:lnSpc>
              </a:pPr>
              <a:r>
                <a:rPr lang="en-US" sz="3509">
                  <a:solidFill>
                    <a:srgbClr val="FFFFFF"/>
                  </a:solidFill>
                  <a:latin typeface="Muli Regular Bold"/>
                </a:rPr>
                <a:t>A program under WIOA (2014) that seeks to provide services to help students who want to work to become prepared for life after high school and have meaningful careers through training, continuing education, or finding a job through various activities.</a:t>
              </a:r>
            </a:p>
            <a:p>
              <a:pPr algn="just">
                <a:lnSpc>
                  <a:spcPts val="4912"/>
                </a:lnSpc>
                <a:spcBef>
                  <a:spcPct val="0"/>
                </a:spcBef>
              </a:pPr>
              <a:r>
                <a:rPr lang="en-US" sz="3509">
                  <a:solidFill>
                    <a:srgbClr val="FFFFFF"/>
                  </a:solidFill>
                  <a:latin typeface="Muli Regular Bold"/>
                </a:rPr>
                <a:t>Its ultimate goal is to help students transition to be career and/or college-ready.</a:t>
              </a:r>
            </a:p>
          </p:txBody>
        </p:sp>
        <p:sp>
          <p:nvSpPr>
            <p:cNvPr id="9" name="TextBox 9"/>
            <p:cNvSpPr txBox="1"/>
            <p:nvPr/>
          </p:nvSpPr>
          <p:spPr>
            <a:xfrm>
              <a:off x="0" y="57150"/>
              <a:ext cx="10849921" cy="4059869"/>
            </a:xfrm>
            <a:prstGeom prst="rect">
              <a:avLst/>
            </a:prstGeom>
          </p:spPr>
          <p:txBody>
            <a:bodyPr lIns="0" tIns="0" rIns="0" bIns="0" rtlCol="0" anchor="t">
              <a:spAutoFit/>
            </a:bodyPr>
            <a:lstStyle/>
            <a:p>
              <a:pPr>
                <a:lnSpc>
                  <a:spcPts val="6964"/>
                </a:lnSpc>
              </a:pPr>
              <a:r>
                <a:rPr lang="en-US" sz="6331" spc="-63">
                  <a:solidFill>
                    <a:srgbClr val="FFD147"/>
                  </a:solidFill>
                  <a:latin typeface="Muli Bold"/>
                </a:rPr>
                <a:t>PRE-EMPLOYMENT </a:t>
              </a:r>
            </a:p>
            <a:p>
              <a:pPr>
                <a:lnSpc>
                  <a:spcPts val="10312"/>
                </a:lnSpc>
              </a:pPr>
              <a:r>
                <a:rPr lang="en-US" sz="9375" spc="-93">
                  <a:solidFill>
                    <a:srgbClr val="FFD147"/>
                  </a:solidFill>
                  <a:latin typeface="Muli Bold"/>
                </a:rPr>
                <a:t>TRANSITION </a:t>
              </a:r>
            </a:p>
            <a:p>
              <a:pPr>
                <a:lnSpc>
                  <a:spcPts val="6562"/>
                </a:lnSpc>
              </a:pPr>
              <a:r>
                <a:rPr lang="en-US" sz="5966" spc="-59">
                  <a:solidFill>
                    <a:srgbClr val="FFD147"/>
                  </a:solidFill>
                  <a:latin typeface="Muli Bold"/>
                </a:rPr>
                <a:t>SERVICES (Pre-ETS)</a:t>
              </a:r>
            </a:p>
          </p:txBody>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28913" y="7581487"/>
            <a:ext cx="2557545" cy="237851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203424" y="4846668"/>
            <a:ext cx="5119408" cy="4328227"/>
          </a:xfrm>
          <a:prstGeom prst="rect">
            <a:avLst/>
          </a:prstGeom>
        </p:spPr>
      </p:pic>
      <p:sp>
        <p:nvSpPr>
          <p:cNvPr id="12" name="TextBox 12"/>
          <p:cNvSpPr txBox="1"/>
          <p:nvPr/>
        </p:nvSpPr>
        <p:spPr>
          <a:xfrm>
            <a:off x="10747848" y="42488"/>
            <a:ext cx="6715105" cy="405765"/>
          </a:xfrm>
          <a:prstGeom prst="rect">
            <a:avLst/>
          </a:prstGeom>
        </p:spPr>
        <p:txBody>
          <a:bodyPr lIns="0" tIns="0" rIns="0" bIns="0" rtlCol="0" anchor="t">
            <a:spAutoFit/>
          </a:bodyPr>
          <a:lstStyle/>
          <a:p>
            <a:pPr>
              <a:lnSpc>
                <a:spcPts val="3359"/>
              </a:lnSpc>
              <a:spcBef>
                <a:spcPct val="0"/>
              </a:spcBef>
            </a:pPr>
            <a:r>
              <a:rPr lang="en-US" sz="2400">
                <a:solidFill>
                  <a:srgbClr val="30526A"/>
                </a:solidFill>
                <a:latin typeface="Space Mono"/>
              </a:rPr>
              <a:t>TOGETHER WE CAN BUILD A FUTURE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6064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56768" y="312647"/>
            <a:ext cx="2398391" cy="2230503"/>
          </a:xfrm>
          <a:prstGeom prst="rect">
            <a:avLst/>
          </a:prstGeom>
        </p:spPr>
      </p:pic>
      <p:grpSp>
        <p:nvGrpSpPr>
          <p:cNvPr id="4" name="Group 4"/>
          <p:cNvGrpSpPr/>
          <p:nvPr/>
        </p:nvGrpSpPr>
        <p:grpSpPr>
          <a:xfrm>
            <a:off x="8424067" y="670802"/>
            <a:ext cx="8986775" cy="7415301"/>
            <a:chOff x="0" y="0"/>
            <a:chExt cx="4076213" cy="3363426"/>
          </a:xfrm>
        </p:grpSpPr>
        <p:sp>
          <p:nvSpPr>
            <p:cNvPr id="5" name="Freeform 5"/>
            <p:cNvSpPr/>
            <p:nvPr/>
          </p:nvSpPr>
          <p:spPr>
            <a:xfrm>
              <a:off x="0" y="0"/>
              <a:ext cx="4076213" cy="3363426"/>
            </a:xfrm>
            <a:custGeom>
              <a:avLst/>
              <a:gdLst/>
              <a:ahLst/>
              <a:cxnLst/>
              <a:rect l="l" t="t" r="r" b="b"/>
              <a:pathLst>
                <a:path w="4076213" h="3363426">
                  <a:moveTo>
                    <a:pt x="3951753" y="3363425"/>
                  </a:moveTo>
                  <a:lnTo>
                    <a:pt x="124460" y="3363425"/>
                  </a:lnTo>
                  <a:cubicBezTo>
                    <a:pt x="55880" y="3363425"/>
                    <a:pt x="0" y="3307545"/>
                    <a:pt x="0" y="3238965"/>
                  </a:cubicBezTo>
                  <a:lnTo>
                    <a:pt x="0" y="124460"/>
                  </a:lnTo>
                  <a:cubicBezTo>
                    <a:pt x="0" y="55880"/>
                    <a:pt x="55880" y="0"/>
                    <a:pt x="124460" y="0"/>
                  </a:cubicBezTo>
                  <a:lnTo>
                    <a:pt x="3951753" y="0"/>
                  </a:lnTo>
                  <a:cubicBezTo>
                    <a:pt x="4020333" y="0"/>
                    <a:pt x="4076213" y="55880"/>
                    <a:pt x="4076213" y="124460"/>
                  </a:cubicBezTo>
                  <a:lnTo>
                    <a:pt x="4076213" y="3238966"/>
                  </a:lnTo>
                  <a:cubicBezTo>
                    <a:pt x="4076213" y="3307546"/>
                    <a:pt x="4020333" y="3363426"/>
                    <a:pt x="3951753" y="3363426"/>
                  </a:cubicBezTo>
                  <a:close/>
                </a:path>
              </a:pathLst>
            </a:custGeom>
            <a:solidFill>
              <a:srgbClr val="A6A6A6"/>
            </a:solidFill>
          </p:spPr>
        </p:sp>
      </p:grpSp>
      <p:grpSp>
        <p:nvGrpSpPr>
          <p:cNvPr id="6" name="Group 6"/>
          <p:cNvGrpSpPr/>
          <p:nvPr/>
        </p:nvGrpSpPr>
        <p:grpSpPr>
          <a:xfrm>
            <a:off x="7090096" y="670802"/>
            <a:ext cx="10169204" cy="7234836"/>
            <a:chOff x="0" y="0"/>
            <a:chExt cx="3937922" cy="2801617"/>
          </a:xfrm>
        </p:grpSpPr>
        <p:sp>
          <p:nvSpPr>
            <p:cNvPr id="7" name="Freeform 7"/>
            <p:cNvSpPr/>
            <p:nvPr/>
          </p:nvSpPr>
          <p:spPr>
            <a:xfrm>
              <a:off x="0" y="0"/>
              <a:ext cx="3937922" cy="2801617"/>
            </a:xfrm>
            <a:custGeom>
              <a:avLst/>
              <a:gdLst/>
              <a:ahLst/>
              <a:cxnLst/>
              <a:rect l="l" t="t" r="r" b="b"/>
              <a:pathLst>
                <a:path w="3937922" h="2801617">
                  <a:moveTo>
                    <a:pt x="3813461" y="2801617"/>
                  </a:moveTo>
                  <a:lnTo>
                    <a:pt x="124460" y="2801617"/>
                  </a:lnTo>
                  <a:cubicBezTo>
                    <a:pt x="55880" y="2801617"/>
                    <a:pt x="0" y="2745737"/>
                    <a:pt x="0" y="2677157"/>
                  </a:cubicBezTo>
                  <a:lnTo>
                    <a:pt x="0" y="124460"/>
                  </a:lnTo>
                  <a:cubicBezTo>
                    <a:pt x="0" y="55880"/>
                    <a:pt x="55880" y="0"/>
                    <a:pt x="124460" y="0"/>
                  </a:cubicBezTo>
                  <a:lnTo>
                    <a:pt x="3813462" y="0"/>
                  </a:lnTo>
                  <a:cubicBezTo>
                    <a:pt x="3882042" y="0"/>
                    <a:pt x="3937922" y="55880"/>
                    <a:pt x="3937922" y="124460"/>
                  </a:cubicBezTo>
                  <a:lnTo>
                    <a:pt x="3937922" y="2677157"/>
                  </a:lnTo>
                  <a:cubicBezTo>
                    <a:pt x="3937922" y="2745737"/>
                    <a:pt x="3882042" y="2801617"/>
                    <a:pt x="3813462" y="2801617"/>
                  </a:cubicBez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3466" y="2808276"/>
            <a:ext cx="5204179" cy="4111301"/>
          </a:xfrm>
          <a:prstGeom prst="rect">
            <a:avLst/>
          </a:prstGeom>
        </p:spPr>
      </p:pic>
      <p:grpSp>
        <p:nvGrpSpPr>
          <p:cNvPr id="9" name="Group 9"/>
          <p:cNvGrpSpPr/>
          <p:nvPr/>
        </p:nvGrpSpPr>
        <p:grpSpPr>
          <a:xfrm rot="-3859785">
            <a:off x="12150852" y="2043654"/>
            <a:ext cx="470108" cy="201865"/>
            <a:chOff x="0" y="0"/>
            <a:chExt cx="1330922" cy="571500"/>
          </a:xfrm>
        </p:grpSpPr>
        <p:sp>
          <p:nvSpPr>
            <p:cNvPr id="10" name="Freeform 10"/>
            <p:cNvSpPr/>
            <p:nvPr/>
          </p:nvSpPr>
          <p:spPr>
            <a:xfrm>
              <a:off x="0" y="255270"/>
              <a:ext cx="1330922" cy="69850"/>
            </a:xfrm>
            <a:custGeom>
              <a:avLst/>
              <a:gdLst/>
              <a:ahLst/>
              <a:cxnLst/>
              <a:rect l="l" t="t" r="r" b="b"/>
              <a:pathLst>
                <a:path w="1330922" h="69850">
                  <a:moveTo>
                    <a:pt x="1040092" y="0"/>
                  </a:moveTo>
                  <a:lnTo>
                    <a:pt x="0" y="0"/>
                  </a:lnTo>
                  <a:lnTo>
                    <a:pt x="0" y="69850"/>
                  </a:lnTo>
                  <a:lnTo>
                    <a:pt x="1330922" y="69850"/>
                  </a:lnTo>
                  <a:lnTo>
                    <a:pt x="1330922" y="0"/>
                  </a:lnTo>
                  <a:close/>
                </a:path>
              </a:pathLst>
            </a:custGeom>
            <a:solidFill>
              <a:srgbClr val="E9E9E9"/>
            </a:solidFill>
          </p:spPr>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193112" y="829571"/>
            <a:ext cx="1207203" cy="1207203"/>
          </a:xfrm>
          <a:prstGeom prst="rect">
            <a:avLst/>
          </a:prstGeom>
        </p:spPr>
      </p:pic>
      <p:sp>
        <p:nvSpPr>
          <p:cNvPr id="12" name="TextBox 12"/>
          <p:cNvSpPr txBox="1"/>
          <p:nvPr/>
        </p:nvSpPr>
        <p:spPr>
          <a:xfrm>
            <a:off x="13584888" y="3051299"/>
            <a:ext cx="4132400" cy="2114401"/>
          </a:xfrm>
          <a:prstGeom prst="rect">
            <a:avLst/>
          </a:prstGeom>
        </p:spPr>
        <p:txBody>
          <a:bodyPr lIns="0" tIns="0" rIns="0" bIns="0" rtlCol="0" anchor="t">
            <a:spAutoFit/>
          </a:bodyPr>
          <a:lstStyle/>
          <a:p>
            <a:pPr>
              <a:lnSpc>
                <a:spcPts val="4200"/>
              </a:lnSpc>
            </a:pPr>
            <a:r>
              <a:rPr lang="en-US" sz="3000">
                <a:solidFill>
                  <a:srgbClr val="06064D"/>
                </a:solidFill>
                <a:latin typeface="Muli Bold"/>
              </a:rPr>
              <a:t>COUNSELING ON </a:t>
            </a:r>
          </a:p>
          <a:p>
            <a:pPr>
              <a:lnSpc>
                <a:spcPts val="4200"/>
              </a:lnSpc>
            </a:pPr>
            <a:r>
              <a:rPr lang="en-US" sz="3000">
                <a:solidFill>
                  <a:srgbClr val="06064D"/>
                </a:solidFill>
                <a:latin typeface="Muli Bold"/>
              </a:rPr>
              <a:t>POST-SECONDARY</a:t>
            </a:r>
          </a:p>
          <a:p>
            <a:pPr>
              <a:lnSpc>
                <a:spcPts val="4200"/>
              </a:lnSpc>
            </a:pPr>
            <a:r>
              <a:rPr lang="en-US" sz="3000">
                <a:solidFill>
                  <a:srgbClr val="06064D"/>
                </a:solidFill>
                <a:latin typeface="Muli Bold"/>
              </a:rPr>
              <a:t>EDUCATION </a:t>
            </a:r>
          </a:p>
          <a:p>
            <a:pPr>
              <a:lnSpc>
                <a:spcPts val="4200"/>
              </a:lnSpc>
              <a:spcBef>
                <a:spcPct val="0"/>
              </a:spcBef>
            </a:pPr>
            <a:r>
              <a:rPr lang="en-US" sz="3000">
                <a:solidFill>
                  <a:srgbClr val="06064D"/>
                </a:solidFill>
                <a:latin typeface="Muli Bold"/>
              </a:rPr>
              <a:t>OPTIONS</a:t>
            </a: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35392" y="2298945"/>
            <a:ext cx="1207203" cy="1207203"/>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244335" y="3744294"/>
            <a:ext cx="1207203" cy="1207203"/>
          </a:xfrm>
          <a:prstGeom prst="rect">
            <a:avLst/>
          </a:prstGeom>
        </p:spPr>
      </p:pic>
      <p:grpSp>
        <p:nvGrpSpPr>
          <p:cNvPr id="15" name="Group 15"/>
          <p:cNvGrpSpPr/>
          <p:nvPr/>
        </p:nvGrpSpPr>
        <p:grpSpPr>
          <a:xfrm rot="-7146907">
            <a:off x="12163577" y="3550109"/>
            <a:ext cx="470108" cy="201865"/>
            <a:chOff x="0" y="0"/>
            <a:chExt cx="1330922" cy="571500"/>
          </a:xfrm>
        </p:grpSpPr>
        <p:sp>
          <p:nvSpPr>
            <p:cNvPr id="16" name="Freeform 16"/>
            <p:cNvSpPr/>
            <p:nvPr/>
          </p:nvSpPr>
          <p:spPr>
            <a:xfrm>
              <a:off x="0" y="255270"/>
              <a:ext cx="1330922" cy="69850"/>
            </a:xfrm>
            <a:custGeom>
              <a:avLst/>
              <a:gdLst/>
              <a:ahLst/>
              <a:cxnLst/>
              <a:rect l="l" t="t" r="r" b="b"/>
              <a:pathLst>
                <a:path w="1330922" h="69850">
                  <a:moveTo>
                    <a:pt x="1040092" y="0"/>
                  </a:moveTo>
                  <a:lnTo>
                    <a:pt x="0" y="0"/>
                  </a:lnTo>
                  <a:lnTo>
                    <a:pt x="0" y="69850"/>
                  </a:lnTo>
                  <a:lnTo>
                    <a:pt x="1330922" y="69850"/>
                  </a:lnTo>
                  <a:lnTo>
                    <a:pt x="1330922" y="0"/>
                  </a:lnTo>
                  <a:close/>
                </a:path>
              </a:pathLst>
            </a:custGeom>
            <a:solidFill>
              <a:srgbClr val="E9E9E9"/>
            </a:solidFill>
          </p:spPr>
        </p:sp>
      </p:grpSp>
      <p:grpSp>
        <p:nvGrpSpPr>
          <p:cNvPr id="17" name="Group 17"/>
          <p:cNvGrpSpPr/>
          <p:nvPr/>
        </p:nvGrpSpPr>
        <p:grpSpPr>
          <a:xfrm rot="-3859785">
            <a:off x="12116777" y="4890544"/>
            <a:ext cx="470108" cy="201865"/>
            <a:chOff x="0" y="0"/>
            <a:chExt cx="1330922" cy="571500"/>
          </a:xfrm>
        </p:grpSpPr>
        <p:sp>
          <p:nvSpPr>
            <p:cNvPr id="18" name="Freeform 18"/>
            <p:cNvSpPr/>
            <p:nvPr/>
          </p:nvSpPr>
          <p:spPr>
            <a:xfrm>
              <a:off x="0" y="255270"/>
              <a:ext cx="1330922" cy="69850"/>
            </a:xfrm>
            <a:custGeom>
              <a:avLst/>
              <a:gdLst/>
              <a:ahLst/>
              <a:cxnLst/>
              <a:rect l="l" t="t" r="r" b="b"/>
              <a:pathLst>
                <a:path w="1330922" h="69850">
                  <a:moveTo>
                    <a:pt x="1040092" y="0"/>
                  </a:moveTo>
                  <a:lnTo>
                    <a:pt x="0" y="0"/>
                  </a:lnTo>
                  <a:lnTo>
                    <a:pt x="0" y="69850"/>
                  </a:lnTo>
                  <a:lnTo>
                    <a:pt x="1330922" y="69850"/>
                  </a:lnTo>
                  <a:lnTo>
                    <a:pt x="1330922" y="0"/>
                  </a:lnTo>
                  <a:close/>
                </a:path>
              </a:pathLst>
            </a:custGeom>
            <a:solidFill>
              <a:srgbClr val="E9E9E9"/>
            </a:solidFill>
          </p:spPr>
        </p:sp>
      </p:grpSp>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35392" y="5143500"/>
            <a:ext cx="1207203" cy="1207203"/>
          </a:xfrm>
          <a:prstGeom prst="rect">
            <a:avLst/>
          </a:prstGeom>
        </p:spPr>
      </p:pic>
      <p:grpSp>
        <p:nvGrpSpPr>
          <p:cNvPr id="20" name="Group 20"/>
          <p:cNvGrpSpPr/>
          <p:nvPr/>
        </p:nvGrpSpPr>
        <p:grpSpPr>
          <a:xfrm rot="-7146907">
            <a:off x="12211830" y="6355566"/>
            <a:ext cx="470108" cy="201865"/>
            <a:chOff x="0" y="0"/>
            <a:chExt cx="1330922" cy="571500"/>
          </a:xfrm>
        </p:grpSpPr>
        <p:sp>
          <p:nvSpPr>
            <p:cNvPr id="21" name="Freeform 21"/>
            <p:cNvSpPr/>
            <p:nvPr/>
          </p:nvSpPr>
          <p:spPr>
            <a:xfrm>
              <a:off x="0" y="255270"/>
              <a:ext cx="1330922" cy="69850"/>
            </a:xfrm>
            <a:custGeom>
              <a:avLst/>
              <a:gdLst/>
              <a:ahLst/>
              <a:cxnLst/>
              <a:rect l="l" t="t" r="r" b="b"/>
              <a:pathLst>
                <a:path w="1330922" h="69850">
                  <a:moveTo>
                    <a:pt x="1040092" y="0"/>
                  </a:moveTo>
                  <a:lnTo>
                    <a:pt x="0" y="0"/>
                  </a:lnTo>
                  <a:lnTo>
                    <a:pt x="0" y="69850"/>
                  </a:lnTo>
                  <a:lnTo>
                    <a:pt x="1330922" y="69850"/>
                  </a:lnTo>
                  <a:lnTo>
                    <a:pt x="1330922" y="0"/>
                  </a:lnTo>
                  <a:close/>
                </a:path>
              </a:pathLst>
            </a:custGeom>
            <a:solidFill>
              <a:srgbClr val="E9E9E9"/>
            </a:solidFill>
          </p:spPr>
        </p:sp>
      </p:grpSp>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244335" y="6601753"/>
            <a:ext cx="1207203" cy="1207203"/>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317654" y="6601753"/>
            <a:ext cx="1060565" cy="1028748"/>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311377" y="2091182"/>
            <a:ext cx="1695320" cy="1305396"/>
          </a:xfrm>
          <a:prstGeom prst="rect">
            <a:avLst/>
          </a:prstGeom>
        </p:spPr>
      </p:pic>
      <p:pic>
        <p:nvPicPr>
          <p:cNvPr id="25" name="Picture 2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351831" y="873665"/>
            <a:ext cx="880763" cy="1067592"/>
          </a:xfrm>
          <a:prstGeom prst="rect">
            <a:avLst/>
          </a:prstGeom>
        </p:spPr>
      </p:pic>
      <p:pic>
        <p:nvPicPr>
          <p:cNvPr id="26" name="Picture 2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922286" y="3614298"/>
            <a:ext cx="1851301" cy="1249628"/>
          </a:xfrm>
          <a:prstGeom prst="rect">
            <a:avLst/>
          </a:prstGeom>
        </p:spPr>
      </p:pic>
      <p:pic>
        <p:nvPicPr>
          <p:cNvPr id="27" name="Picture 2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569813" y="4995503"/>
            <a:ext cx="898866" cy="1206532"/>
          </a:xfrm>
          <a:prstGeom prst="rect">
            <a:avLst/>
          </a:prstGeom>
        </p:spPr>
      </p:pic>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3466" y="312647"/>
            <a:ext cx="3290913" cy="3060549"/>
          </a:xfrm>
          <a:prstGeom prst="rect">
            <a:avLst/>
          </a:prstGeom>
        </p:spPr>
      </p:pic>
      <p:pic>
        <p:nvPicPr>
          <p:cNvPr id="29" name="Picture 2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730261" y="6601753"/>
            <a:ext cx="5625328" cy="3641121"/>
          </a:xfrm>
          <a:prstGeom prst="rect">
            <a:avLst/>
          </a:prstGeom>
        </p:spPr>
      </p:pic>
      <p:sp>
        <p:nvSpPr>
          <p:cNvPr id="30" name="TextBox 30"/>
          <p:cNvSpPr txBox="1"/>
          <p:nvPr/>
        </p:nvSpPr>
        <p:spPr>
          <a:xfrm>
            <a:off x="453466" y="6827345"/>
            <a:ext cx="6469779" cy="3151916"/>
          </a:xfrm>
          <a:prstGeom prst="rect">
            <a:avLst/>
          </a:prstGeom>
        </p:spPr>
        <p:txBody>
          <a:bodyPr lIns="0" tIns="0" rIns="0" bIns="0" rtlCol="0" anchor="t">
            <a:spAutoFit/>
          </a:bodyPr>
          <a:lstStyle/>
          <a:p>
            <a:pPr>
              <a:lnSpc>
                <a:spcPts val="13205"/>
              </a:lnSpc>
            </a:pPr>
            <a:r>
              <a:rPr lang="en-US" sz="12004" spc="-120">
                <a:solidFill>
                  <a:srgbClr val="FFD147"/>
                </a:solidFill>
                <a:latin typeface="Muli Bold"/>
              </a:rPr>
              <a:t>PRE-ETS</a:t>
            </a:r>
          </a:p>
          <a:p>
            <a:pPr>
              <a:lnSpc>
                <a:spcPts val="11415"/>
              </a:lnSpc>
            </a:pPr>
            <a:r>
              <a:rPr lang="en-US" sz="10377" spc="-103">
                <a:solidFill>
                  <a:srgbClr val="FFD147"/>
                </a:solidFill>
                <a:latin typeface="Muli Bold"/>
              </a:rPr>
              <a:t>SERVICES</a:t>
            </a:r>
          </a:p>
        </p:txBody>
      </p:sp>
      <p:sp>
        <p:nvSpPr>
          <p:cNvPr id="31" name="TextBox 31"/>
          <p:cNvSpPr txBox="1"/>
          <p:nvPr/>
        </p:nvSpPr>
        <p:spPr>
          <a:xfrm>
            <a:off x="13451538" y="855048"/>
            <a:ext cx="4948897" cy="1047676"/>
          </a:xfrm>
          <a:prstGeom prst="rect">
            <a:avLst/>
          </a:prstGeom>
        </p:spPr>
        <p:txBody>
          <a:bodyPr lIns="0" tIns="0" rIns="0" bIns="0" rtlCol="0" anchor="t">
            <a:spAutoFit/>
          </a:bodyPr>
          <a:lstStyle/>
          <a:p>
            <a:pPr>
              <a:lnSpc>
                <a:spcPts val="4200"/>
              </a:lnSpc>
              <a:spcBef>
                <a:spcPct val="0"/>
              </a:spcBef>
            </a:pPr>
            <a:r>
              <a:rPr lang="en-US" sz="3000">
                <a:solidFill>
                  <a:srgbClr val="06064D"/>
                </a:solidFill>
                <a:latin typeface="Muli Bold"/>
              </a:rPr>
              <a:t>JOB EXPLORATION COUNSELING</a:t>
            </a:r>
          </a:p>
        </p:txBody>
      </p:sp>
      <p:sp>
        <p:nvSpPr>
          <p:cNvPr id="32" name="TextBox 32"/>
          <p:cNvSpPr txBox="1"/>
          <p:nvPr/>
        </p:nvSpPr>
        <p:spPr>
          <a:xfrm>
            <a:off x="11619554" y="8228978"/>
            <a:ext cx="6668446" cy="405616"/>
          </a:xfrm>
          <a:prstGeom prst="rect">
            <a:avLst/>
          </a:prstGeom>
        </p:spPr>
        <p:txBody>
          <a:bodyPr lIns="0" tIns="0" rIns="0" bIns="0" rtlCol="0" anchor="t">
            <a:spAutoFit/>
          </a:bodyPr>
          <a:lstStyle/>
          <a:p>
            <a:pPr>
              <a:lnSpc>
                <a:spcPts val="3359"/>
              </a:lnSpc>
              <a:spcBef>
                <a:spcPct val="0"/>
              </a:spcBef>
            </a:pPr>
            <a:r>
              <a:rPr lang="en-US" sz="2400">
                <a:solidFill>
                  <a:srgbClr val="FFFFFF"/>
                </a:solidFill>
                <a:latin typeface="Space Mono"/>
              </a:rPr>
              <a:t>TOGETHER WE CAN BUILD A FUTURE</a:t>
            </a:r>
          </a:p>
        </p:txBody>
      </p:sp>
      <p:sp>
        <p:nvSpPr>
          <p:cNvPr id="33" name="TextBox 33"/>
          <p:cNvSpPr txBox="1"/>
          <p:nvPr/>
        </p:nvSpPr>
        <p:spPr>
          <a:xfrm>
            <a:off x="6034045" y="2377550"/>
            <a:ext cx="5401347" cy="1002367"/>
          </a:xfrm>
          <a:prstGeom prst="rect">
            <a:avLst/>
          </a:prstGeom>
        </p:spPr>
        <p:txBody>
          <a:bodyPr lIns="0" tIns="0" rIns="0" bIns="0" rtlCol="0" anchor="t">
            <a:spAutoFit/>
          </a:bodyPr>
          <a:lstStyle/>
          <a:p>
            <a:pPr algn="r">
              <a:lnSpc>
                <a:spcPts val="4059"/>
              </a:lnSpc>
            </a:pPr>
            <a:r>
              <a:rPr lang="en-US" sz="2899">
                <a:solidFill>
                  <a:srgbClr val="06064D"/>
                </a:solidFill>
                <a:latin typeface="Muli Bold"/>
              </a:rPr>
              <a:t>WORK-BASED</a:t>
            </a:r>
          </a:p>
          <a:p>
            <a:pPr algn="r">
              <a:lnSpc>
                <a:spcPts val="4059"/>
              </a:lnSpc>
              <a:spcBef>
                <a:spcPct val="0"/>
              </a:spcBef>
            </a:pPr>
            <a:r>
              <a:rPr lang="en-US" sz="2899">
                <a:solidFill>
                  <a:srgbClr val="06064D"/>
                </a:solidFill>
                <a:latin typeface="Muli Bold"/>
              </a:rPr>
              <a:t>LEARNING EXPERIENCE</a:t>
            </a:r>
          </a:p>
        </p:txBody>
      </p:sp>
      <p:sp>
        <p:nvSpPr>
          <p:cNvPr id="34" name="TextBox 34"/>
          <p:cNvSpPr txBox="1"/>
          <p:nvPr/>
        </p:nvSpPr>
        <p:spPr>
          <a:xfrm>
            <a:off x="6403420" y="4996894"/>
            <a:ext cx="5031972" cy="1002367"/>
          </a:xfrm>
          <a:prstGeom prst="rect">
            <a:avLst/>
          </a:prstGeom>
        </p:spPr>
        <p:txBody>
          <a:bodyPr lIns="0" tIns="0" rIns="0" bIns="0" rtlCol="0" anchor="t">
            <a:spAutoFit/>
          </a:bodyPr>
          <a:lstStyle/>
          <a:p>
            <a:pPr algn="r">
              <a:lnSpc>
                <a:spcPts val="4059"/>
              </a:lnSpc>
            </a:pPr>
            <a:r>
              <a:rPr lang="en-US" sz="2899">
                <a:solidFill>
                  <a:srgbClr val="06064D"/>
                </a:solidFill>
                <a:latin typeface="Muli Bold"/>
              </a:rPr>
              <a:t>WORKPLACE </a:t>
            </a:r>
          </a:p>
          <a:p>
            <a:pPr algn="r">
              <a:lnSpc>
                <a:spcPts val="4059"/>
              </a:lnSpc>
              <a:spcBef>
                <a:spcPct val="0"/>
              </a:spcBef>
            </a:pPr>
            <a:r>
              <a:rPr lang="en-US" sz="2899">
                <a:solidFill>
                  <a:srgbClr val="06064D"/>
                </a:solidFill>
                <a:latin typeface="Muli Bold"/>
              </a:rPr>
              <a:t>READINESS TRAINING</a:t>
            </a:r>
          </a:p>
        </p:txBody>
      </p:sp>
      <p:sp>
        <p:nvSpPr>
          <p:cNvPr id="35" name="TextBox 35"/>
          <p:cNvSpPr txBox="1"/>
          <p:nvPr/>
        </p:nvSpPr>
        <p:spPr>
          <a:xfrm>
            <a:off x="13451538" y="6582730"/>
            <a:ext cx="3807762" cy="1047676"/>
          </a:xfrm>
          <a:prstGeom prst="rect">
            <a:avLst/>
          </a:prstGeom>
        </p:spPr>
        <p:txBody>
          <a:bodyPr lIns="0" tIns="0" rIns="0" bIns="0" rtlCol="0" anchor="t">
            <a:spAutoFit/>
          </a:bodyPr>
          <a:lstStyle/>
          <a:p>
            <a:pPr>
              <a:lnSpc>
                <a:spcPts val="4200"/>
              </a:lnSpc>
            </a:pPr>
            <a:r>
              <a:rPr lang="en-US" sz="3000">
                <a:solidFill>
                  <a:srgbClr val="06064D"/>
                </a:solidFill>
                <a:latin typeface="Muli Bold"/>
              </a:rPr>
              <a:t>INSTRUCTION ON </a:t>
            </a:r>
          </a:p>
          <a:p>
            <a:pPr>
              <a:lnSpc>
                <a:spcPts val="4200"/>
              </a:lnSpc>
              <a:spcBef>
                <a:spcPct val="0"/>
              </a:spcBef>
            </a:pPr>
            <a:r>
              <a:rPr lang="en-US" sz="3000">
                <a:solidFill>
                  <a:srgbClr val="06064D"/>
                </a:solidFill>
                <a:latin typeface="Muli Bold"/>
              </a:rPr>
              <a:t>SELF-ADVOCACY</a:t>
            </a:r>
          </a:p>
        </p:txBody>
      </p:sp>
      <p:pic>
        <p:nvPicPr>
          <p:cNvPr id="36" name="Picture 36"/>
          <p:cNvPicPr>
            <a:picLocks noChangeAspect="1"/>
          </p:cNvPicPr>
          <p:nvPr/>
        </p:nvPicPr>
        <p:blipFill>
          <a:blip r:embed="rId20"/>
          <a:srcRect/>
          <a:stretch>
            <a:fillRect/>
          </a:stretch>
        </p:blipFill>
        <p:spPr>
          <a:xfrm>
            <a:off x="1968980" y="469483"/>
            <a:ext cx="2841528" cy="272431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1366</Words>
  <Application>Microsoft Office PowerPoint</Application>
  <PresentationFormat>Custom</PresentationFormat>
  <Paragraphs>258</Paragraphs>
  <Slides>27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Muli Regular Bold</vt:lpstr>
      <vt:lpstr>Inknut Antiqua Medium Bold</vt:lpstr>
      <vt:lpstr>Muli Bold Bold</vt:lpstr>
      <vt:lpstr>Muli Regular</vt:lpstr>
      <vt:lpstr>Arial</vt:lpstr>
      <vt:lpstr>Muli Bold</vt:lpstr>
      <vt:lpstr>Inknut Antiqua Medium</vt:lpstr>
      <vt:lpstr>Calibri</vt:lpstr>
      <vt:lpstr>Space Mono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CNMI OVR Family Transition Symposium Presentation - Sat., 01.07.23</dc:title>
  <cp:lastModifiedBy>OVR CNMI</cp:lastModifiedBy>
  <cp:revision>2</cp:revision>
  <dcterms:created xsi:type="dcterms:W3CDTF">2006-08-16T00:00:00Z</dcterms:created>
  <dcterms:modified xsi:type="dcterms:W3CDTF">2023-01-05T02:20:55Z</dcterms:modified>
  <dc:identifier>DAE2T29IB5w</dc:identifier>
</cp:coreProperties>
</file>