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4"/>
  </p:sldMasterIdLst>
  <p:notesMasterIdLst>
    <p:notesMasterId r:id="rId25"/>
  </p:notesMasterIdLst>
  <p:handoutMasterIdLst>
    <p:handoutMasterId r:id="rId26"/>
  </p:handoutMasterIdLst>
  <p:sldIdLst>
    <p:sldId id="1866" r:id="rId5"/>
    <p:sldId id="1867" r:id="rId6"/>
    <p:sldId id="1868" r:id="rId7"/>
    <p:sldId id="1888" r:id="rId8"/>
    <p:sldId id="1870" r:id="rId9"/>
    <p:sldId id="1889" r:id="rId10"/>
    <p:sldId id="1891" r:id="rId11"/>
    <p:sldId id="1892" r:id="rId12"/>
    <p:sldId id="1894" r:id="rId13"/>
    <p:sldId id="1897" r:id="rId14"/>
    <p:sldId id="1900" r:id="rId15"/>
    <p:sldId id="1901" r:id="rId16"/>
    <p:sldId id="1890" r:id="rId17"/>
    <p:sldId id="1902" r:id="rId18"/>
    <p:sldId id="1869" r:id="rId19"/>
    <p:sldId id="1898" r:id="rId20"/>
    <p:sldId id="1872" r:id="rId21"/>
    <p:sldId id="1899" r:id="rId22"/>
    <p:sldId id="1875" r:id="rId23"/>
    <p:sldId id="1876" r:id="rId2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Lines theme" id="{EE9670AD-028C-4190-AAA8-2AF0F3B1E372}">
          <p14:sldIdLst>
            <p14:sldId id="1866"/>
            <p14:sldId id="1867"/>
            <p14:sldId id="1868"/>
            <p14:sldId id="1888"/>
            <p14:sldId id="1870"/>
            <p14:sldId id="1889"/>
            <p14:sldId id="1891"/>
            <p14:sldId id="1892"/>
            <p14:sldId id="1894"/>
            <p14:sldId id="1897"/>
            <p14:sldId id="1900"/>
            <p14:sldId id="1901"/>
            <p14:sldId id="1890"/>
            <p14:sldId id="1902"/>
            <p14:sldId id="1869"/>
            <p14:sldId id="1898"/>
            <p14:sldId id="1872"/>
            <p14:sldId id="1899"/>
            <p14:sldId id="1875"/>
            <p14:sldId id="1876"/>
          </p14:sldIdLst>
        </p14:section>
      </p14:sectionLst>
    </p:ex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DC"/>
    <a:srgbClr val="ECE0D4"/>
    <a:srgbClr val="D1B497"/>
    <a:srgbClr val="E3D1BF"/>
    <a:srgbClr val="AA673C"/>
    <a:srgbClr val="6A6967"/>
    <a:srgbClr val="C19C84"/>
    <a:srgbClr val="F8EBE0"/>
    <a:srgbClr val="FF2625"/>
    <a:srgbClr val="007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1037" autoAdjust="0"/>
  </p:normalViewPr>
  <p:slideViewPr>
    <p:cSldViewPr snapToGrid="0">
      <p:cViewPr varScale="1">
        <p:scale>
          <a:sx n="54" d="100"/>
          <a:sy n="54" d="100"/>
        </p:scale>
        <p:origin x="504" y="78"/>
      </p:cViewPr>
      <p:guideLst>
        <p:guide orient="horz" pos="2160"/>
        <p:guide pos="480"/>
        <p:guide pos="7200"/>
        <p:guide pos="4368"/>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84"/>
    </p:cViewPr>
  </p:sorterViewPr>
  <p:notesViewPr>
    <p:cSldViewPr snapToGrid="0">
      <p:cViewPr varScale="1">
        <p:scale>
          <a:sx n="48" d="100"/>
          <a:sy n="48" d="100"/>
        </p:scale>
        <p:origin x="182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C79A4-0B25-469F-9B41-E1B92476C6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5F87740-790C-4B8E-8BDF-37374E5C19A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8EE06D-E2C5-4DF1-B3C1-8E9169AAB10D}" type="datetimeFigureOut">
              <a:rPr lang="en-US" smtClean="0"/>
              <a:t>3/8/2022</a:t>
            </a:fld>
            <a:endParaRPr lang="en-US" dirty="0"/>
          </a:p>
        </p:txBody>
      </p:sp>
      <p:sp>
        <p:nvSpPr>
          <p:cNvPr id="4" name="Footer Placeholder 3">
            <a:extLst>
              <a:ext uri="{FF2B5EF4-FFF2-40B4-BE49-F238E27FC236}">
                <a16:creationId xmlns:a16="http://schemas.microsoft.com/office/drawing/2014/main" id="{75C8AAF8-731F-4C2E-B690-3086B25AFC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1C11FA-B74B-44E5-9E55-A45B9911BE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EE2F40-54C0-4227-BA47-31BF544EF93E}" type="slidenum">
              <a:rPr lang="en-US" smtClean="0"/>
              <a:t>‹#›</a:t>
            </a:fld>
            <a:endParaRPr lang="en-US" dirty="0"/>
          </a:p>
        </p:txBody>
      </p:sp>
    </p:spTree>
    <p:extLst>
      <p:ext uri="{BB962C8B-B14F-4D97-AF65-F5344CB8AC3E}">
        <p14:creationId xmlns:p14="http://schemas.microsoft.com/office/powerpoint/2010/main" val="3790744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13</a:t>
            </a:fld>
            <a:endParaRPr lang="en-US" altLang="en-US" dirty="0"/>
          </a:p>
        </p:txBody>
      </p:sp>
    </p:spTree>
    <p:extLst>
      <p:ext uri="{BB962C8B-B14F-4D97-AF65-F5344CB8AC3E}">
        <p14:creationId xmlns:p14="http://schemas.microsoft.com/office/powerpoint/2010/main" val="426972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14</a:t>
            </a:fld>
            <a:endParaRPr lang="en-US" altLang="en-US" dirty="0"/>
          </a:p>
        </p:txBody>
      </p:sp>
    </p:spTree>
    <p:extLst>
      <p:ext uri="{BB962C8B-B14F-4D97-AF65-F5344CB8AC3E}">
        <p14:creationId xmlns:p14="http://schemas.microsoft.com/office/powerpoint/2010/main" val="1784570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15</a:t>
            </a:fld>
            <a:endParaRPr lang="en-US"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16</a:t>
            </a:fld>
            <a:endParaRPr lang="en-US" altLang="en-US" dirty="0"/>
          </a:p>
        </p:txBody>
      </p:sp>
    </p:spTree>
    <p:extLst>
      <p:ext uri="{BB962C8B-B14F-4D97-AF65-F5344CB8AC3E}">
        <p14:creationId xmlns:p14="http://schemas.microsoft.com/office/powerpoint/2010/main" val="170501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C744F56-C6AF-4F14-92C4-736417C64FDE}"/>
              </a:ext>
            </a:extLst>
          </p:cNvPr>
          <p:cNvSpPr>
            <a:spLocks noGrp="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7649B5B-E93A-4AA0-A95D-5EAB29D86DB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1624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19</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238916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425667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155318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1294356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1788057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1813042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3570862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7007FCA-3EC9-46F6-BE85-2DE9F97B485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383" name="Title 381">
            <a:extLst>
              <a:ext uri="{FF2B5EF4-FFF2-40B4-BE49-F238E27FC236}">
                <a16:creationId xmlns:a16="http://schemas.microsoft.com/office/drawing/2014/main" id="{219026B8-F099-4229-B446-9FE2B966BEF7}"/>
              </a:ext>
            </a:extLst>
          </p:cNvPr>
          <p:cNvSpPr>
            <a:spLocks noGrp="1"/>
          </p:cNvSpPr>
          <p:nvPr>
            <p:ph type="title"/>
          </p:nvPr>
        </p:nvSpPr>
        <p:spPr>
          <a:xfrm>
            <a:off x="2581656" y="2304288"/>
            <a:ext cx="7022592" cy="2258568"/>
          </a:xfrm>
        </p:spPr>
        <p:txBody>
          <a:bodyPr vert="horz" lIns="91440" tIns="45720" rIns="91440" bIns="45720" rtlCol="0" anchor="ctr">
            <a:normAutofit/>
          </a:bodyPr>
          <a:lstStyle>
            <a:lvl1pPr algn="ctr">
              <a:defRPr lang="en-US" sz="4800" b="1">
                <a:solidFill>
                  <a:schemeClr val="accent4">
                    <a:lumMod val="75000"/>
                  </a:schemeClr>
                </a:solidFill>
                <a:ea typeface="+mn-ea"/>
                <a:cs typeface="+mn-cs"/>
              </a:defRPr>
            </a:lvl1pPr>
          </a:lstStyle>
          <a:p>
            <a:pPr marL="0" lvl="0" indent="0" algn="ctr">
              <a:lnSpc>
                <a:spcPct val="11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063099788"/>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pic>
        <p:nvPicPr>
          <p:cNvPr id="2" name="Graphic 1">
            <a:extLst>
              <a:ext uri="{FF2B5EF4-FFF2-40B4-BE49-F238E27FC236}">
                <a16:creationId xmlns:a16="http://schemas.microsoft.com/office/drawing/2014/main" id="{29AB818C-9403-4CA7-8FC5-347DDE455E77}"/>
              </a:ext>
            </a:extLst>
          </p:cNvPr>
          <p:cNvPicPr>
            <a:picLocks noChangeAspect="1"/>
          </p:cNvPicPr>
          <p:nvPr userDrawn="1"/>
        </p:nvPicPr>
        <p:blipFill>
          <a:blip r:embed="rId2">
            <a:alphaModFix amt="4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03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3"/>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4">
                    <a:lumMod val="40000"/>
                    <a:lumOff val="60000"/>
                  </a:schemeClr>
                </a:solidFill>
                <a:effectLst/>
                <a:latin typeface="+mj-lt"/>
                <a:ea typeface="+mn-ea"/>
                <a:cs typeface="Segoe UI" pitchFamily="34" charset="0"/>
              </a:defRPr>
            </a:lvl1pPr>
          </a:lstStyle>
          <a:p>
            <a:pPr lvl="0"/>
            <a:r>
              <a:rPr lang="en-US" dirty="0"/>
              <a:t>Click to edit Master text styles</a:t>
            </a:r>
          </a:p>
        </p:txBody>
      </p:sp>
      <p:pic>
        <p:nvPicPr>
          <p:cNvPr id="3" name="Graphic 2" hidden="1">
            <a:extLst>
              <a:ext uri="{FF2B5EF4-FFF2-40B4-BE49-F238E27FC236}">
                <a16:creationId xmlns:a16="http://schemas.microsoft.com/office/drawing/2014/main" id="{D0B12BD8-7E23-4DB3-9F3C-68F6FF145E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72650" y="0"/>
            <a:ext cx="2419350" cy="2619375"/>
          </a:xfrm>
          <a:prstGeom prst="rect">
            <a:avLst/>
          </a:prstGeom>
        </p:spPr>
      </p:pic>
      <p:pic>
        <p:nvPicPr>
          <p:cNvPr id="2" name="Graphic 1">
            <a:extLst>
              <a:ext uri="{FF2B5EF4-FFF2-40B4-BE49-F238E27FC236}">
                <a16:creationId xmlns:a16="http://schemas.microsoft.com/office/drawing/2014/main" id="{85143907-CDEB-455C-878E-7AE28AF7D2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V="1">
            <a:off x="5418919" y="0"/>
            <a:ext cx="6407956" cy="1783952"/>
          </a:xfrm>
          <a:prstGeom prst="rect">
            <a:avLst/>
          </a:prstGeom>
        </p:spPr>
      </p:pic>
    </p:spTree>
    <p:extLst>
      <p:ext uri="{BB962C8B-B14F-4D97-AF65-F5344CB8AC3E}">
        <p14:creationId xmlns:p14="http://schemas.microsoft.com/office/powerpoint/2010/main" val="549727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3/8/2022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252283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4"/>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4">
                    <a:lumMod val="50000"/>
                  </a:schemeClr>
                </a:solidFill>
              </a:defRPr>
            </a:lvl1pPr>
            <a:lvl2pPr marL="283464" indent="-283464">
              <a:spcBef>
                <a:spcPts val="1000"/>
              </a:spcBef>
              <a:defRPr sz="1800">
                <a:solidFill>
                  <a:schemeClr val="accent4">
                    <a:lumMod val="50000"/>
                  </a:schemeClr>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lgn="ctr">
              <a:buNone/>
              <a:defRPr sz="1600">
                <a:solidFill>
                  <a:schemeClr val="accent4">
                    <a:lumMod val="50000"/>
                  </a:schemeClr>
                </a:solidFill>
              </a:defRPr>
            </a:lvl1pPr>
          </a:lstStyle>
          <a:p>
            <a:r>
              <a:rPr lang="en-US"/>
              <a:t>Click icon to add picture</a:t>
            </a:r>
            <a:endParaRPr lang="en-US" dirty="0"/>
          </a:p>
        </p:txBody>
      </p:sp>
      <p:pic>
        <p:nvPicPr>
          <p:cNvPr id="2" name="Graphic 1">
            <a:extLst>
              <a:ext uri="{FF2B5EF4-FFF2-40B4-BE49-F238E27FC236}">
                <a16:creationId xmlns:a16="http://schemas.microsoft.com/office/drawing/2014/main" id="{09498076-A8F2-48B0-807A-C402BDA60D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074048"/>
            <a:ext cx="6407956" cy="1783952"/>
          </a:xfrm>
          <a:prstGeom prst="rect">
            <a:avLst/>
          </a:prstGeom>
        </p:spPr>
      </p:pic>
      <p:sp>
        <p:nvSpPr>
          <p:cNvPr id="3" name="Title 2">
            <a:extLst>
              <a:ext uri="{FF2B5EF4-FFF2-40B4-BE49-F238E27FC236}">
                <a16:creationId xmlns:a16="http://schemas.microsoft.com/office/drawing/2014/main" id="{5CF9E2C1-844F-4C0E-A423-111C77AEEF18}"/>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4100089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1"/>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lvl1pPr>
            <a:lvl2pPr marL="283464" indent="-283464">
              <a:spcBef>
                <a:spcPts val="1000"/>
              </a:spcBef>
              <a:defRPr sz="1800"/>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p:spPr>
        <p:txBody>
          <a:bodyPr>
            <a:normAutofit/>
          </a:bodyPr>
          <a:lstStyle>
            <a:lvl1pPr>
              <a:buNone/>
              <a:defRPr sz="1800"/>
            </a:lvl1pPr>
          </a:lstStyle>
          <a:p>
            <a:r>
              <a:rPr lang="en-US"/>
              <a:t>Click icon to add picture</a:t>
            </a:r>
            <a:endParaRPr lang="en-US" dirty="0"/>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p:spPr>
        <p:txBody>
          <a:bodyPr>
            <a:normAutofit/>
          </a:bodyPr>
          <a:lstStyle>
            <a:lvl1pPr>
              <a:buNone/>
              <a:defRPr sz="1800"/>
            </a:lvl1pPr>
          </a:lstStyle>
          <a:p>
            <a:r>
              <a:rPr lang="en-US"/>
              <a:t>Click icon to add picture</a:t>
            </a:r>
            <a:endParaRPr lang="en-US" dirty="0"/>
          </a:p>
        </p:txBody>
      </p:sp>
      <p:pic>
        <p:nvPicPr>
          <p:cNvPr id="2" name="Graphic 1" hidden="1">
            <a:extLst>
              <a:ext uri="{FF2B5EF4-FFF2-40B4-BE49-F238E27FC236}">
                <a16:creationId xmlns:a16="http://schemas.microsoft.com/office/drawing/2014/main" id="{295740BA-9B4E-4B38-827D-32544CDF75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92800"/>
            <a:ext cx="12192000" cy="965200"/>
          </a:xfrm>
          <a:prstGeom prst="rect">
            <a:avLst/>
          </a:prstGeom>
        </p:spPr>
      </p:pic>
      <p:pic>
        <p:nvPicPr>
          <p:cNvPr id="3" name="Graphic 2">
            <a:extLst>
              <a:ext uri="{FF2B5EF4-FFF2-40B4-BE49-F238E27FC236}">
                <a16:creationId xmlns:a16="http://schemas.microsoft.com/office/drawing/2014/main" id="{29C593AE-D9D2-42FE-A240-F97D187261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327681"/>
            <a:ext cx="5496910" cy="1530320"/>
          </a:xfrm>
          <a:prstGeom prst="rect">
            <a:avLst/>
          </a:prstGeom>
        </p:spPr>
      </p:pic>
      <p:sp>
        <p:nvSpPr>
          <p:cNvPr id="11" name="Title 2">
            <a:extLst>
              <a:ext uri="{FF2B5EF4-FFF2-40B4-BE49-F238E27FC236}">
                <a16:creationId xmlns:a16="http://schemas.microsoft.com/office/drawing/2014/main" id="{9AA0A799-2244-4DB2-ACAB-F6DA87A73055}"/>
              </a:ext>
            </a:extLst>
          </p:cNvPr>
          <p:cNvSpPr>
            <a:spLocks noGrp="1"/>
          </p:cNvSpPr>
          <p:nvPr>
            <p:ph type="title"/>
          </p:nvPr>
        </p:nvSpPr>
        <p:spPr>
          <a:xfrm>
            <a:off x="762000" y="715961"/>
            <a:ext cx="5334000" cy="1189037"/>
          </a:xfrm>
        </p:spPr>
        <p:txBody>
          <a:bodyPr vert="horz" lIns="91440" tIns="45720" rIns="91440" bIns="45720" rtlCol="0" anchor="t">
            <a:normAutofit/>
          </a:bodyPr>
          <a:lstStyle>
            <a:lvl1pPr>
              <a:defRPr lang="en-US" sz="4000" b="1">
                <a:solidFill>
                  <a:schemeClr val="tx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830834994"/>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Dark">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bg1"/>
                </a:solidFill>
              </a:defRPr>
            </a:lvl1pPr>
            <a:lvl2pPr marL="283464" indent="-283464">
              <a:spcBef>
                <a:spcPts val="1000"/>
              </a:spcBef>
              <a:defRPr sz="1800">
                <a:solidFill>
                  <a:schemeClr val="bg1"/>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bg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5622252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Light">
    <p:bg>
      <p:bgPr>
        <a:solidFill>
          <a:schemeClr val="bg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A997D967-7D0C-43B1-AF0D-22448F0504A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055106" y="0"/>
            <a:ext cx="3136894" cy="6858000"/>
          </a:xfrm>
          <a:prstGeom prst="rect">
            <a:avLst/>
          </a:prstGeom>
        </p:spPr>
      </p:pic>
      <p:sp>
        <p:nvSpPr>
          <p:cNvPr id="5" name="Title 2">
            <a:extLst>
              <a:ext uri="{FF2B5EF4-FFF2-40B4-BE49-F238E27FC236}">
                <a16:creationId xmlns:a16="http://schemas.microsoft.com/office/drawing/2014/main" id="{9B292CAA-5A7B-44A6-B47D-2FE9F593A944}"/>
              </a:ext>
            </a:extLst>
          </p:cNvPr>
          <p:cNvSpPr>
            <a:spLocks noGrp="1"/>
          </p:cNvSpPr>
          <p:nvPr>
            <p:ph type="title"/>
          </p:nvPr>
        </p:nvSpPr>
        <p:spPr>
          <a:xfrm>
            <a:off x="761999" y="715961"/>
            <a:ext cx="6476999"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4211921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457700" y="1905000"/>
            <a:ext cx="7219043" cy="3276600"/>
          </a:xfrm>
        </p:spPr>
        <p:txBody>
          <a:bodyPr/>
          <a:lstStyle>
            <a:lvl1pPr marL="0" indent="0">
              <a:buNone/>
              <a:defRPr sz="1800" b="1">
                <a:solidFill>
                  <a:schemeClr val="accent1">
                    <a:lumMod val="50000"/>
                  </a:schemeClr>
                </a:solidFill>
              </a:defRPr>
            </a:lvl1pPr>
            <a:lvl2pPr marL="283464" indent="-283464">
              <a:spcBef>
                <a:spcPts val="1000"/>
              </a:spcBef>
              <a:defRPr sz="1800">
                <a:solidFill>
                  <a:schemeClr val="accent1">
                    <a:lumMod val="50000"/>
                  </a:schemeClr>
                </a:solidFill>
              </a:defRPr>
            </a:lvl2pPr>
          </a:lstStyle>
          <a:p>
            <a:pPr lvl="0"/>
            <a:r>
              <a:rPr lang="en-US"/>
              <a:t>Click to edit Master text styles</a:t>
            </a:r>
          </a:p>
          <a:p>
            <a:pPr lvl="1"/>
            <a:r>
              <a:rPr lang="en-US"/>
              <a:t>Second level</a:t>
            </a:r>
          </a:p>
        </p:txBody>
      </p:sp>
      <p:pic>
        <p:nvPicPr>
          <p:cNvPr id="2" name="Graphic 1">
            <a:extLst>
              <a:ext uri="{FF2B5EF4-FFF2-40B4-BE49-F238E27FC236}">
                <a16:creationId xmlns:a16="http://schemas.microsoft.com/office/drawing/2014/main" id="{805C4425-09AC-4097-B868-D49C9D64C8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03"/>
            <a:ext cx="3720664" cy="6857194"/>
          </a:xfrm>
          <a:prstGeom prst="rect">
            <a:avLst/>
          </a:prstGeom>
        </p:spPr>
      </p:pic>
      <p:sp>
        <p:nvSpPr>
          <p:cNvPr id="5" name="Title 2">
            <a:extLst>
              <a:ext uri="{FF2B5EF4-FFF2-40B4-BE49-F238E27FC236}">
                <a16:creationId xmlns:a16="http://schemas.microsoft.com/office/drawing/2014/main" id="{C6104E15-F449-422E-973A-1899DDF43DE1}"/>
              </a:ext>
            </a:extLst>
          </p:cNvPr>
          <p:cNvSpPr>
            <a:spLocks noGrp="1"/>
          </p:cNvSpPr>
          <p:nvPr>
            <p:ph type="title"/>
          </p:nvPr>
        </p:nvSpPr>
        <p:spPr>
          <a:xfrm>
            <a:off x="4457699" y="715961"/>
            <a:ext cx="7219043" cy="1189037"/>
          </a:xfrm>
        </p:spPr>
        <p:txBody>
          <a:bodyPr vert="horz" lIns="91440" tIns="45720" rIns="91440" bIns="45720" rtlCol="0" anchor="t">
            <a:normAutofit/>
          </a:bodyPr>
          <a:lstStyle>
            <a:lvl1pPr>
              <a:defRPr lang="en-US" sz="4000" b="1">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195596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etti Content Orange">
    <p:bg>
      <p:bgPr>
        <a:solidFill>
          <a:schemeClr val="accent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9018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Green">
    <p:bg>
      <p:bgPr>
        <a:solidFill>
          <a:schemeClr val="accent5"/>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470216E-CA87-491C-BBBE-DDFD70D768F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94" t="34041" r="11052" b="45480"/>
          <a:stretch/>
        </p:blipFill>
        <p:spPr>
          <a:xfrm>
            <a:off x="-3048" y="35012"/>
            <a:ext cx="12198096" cy="6787977"/>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164887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4"/>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1">
                    <a:lumMod val="75000"/>
                  </a:schemeClr>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1"/>
                </a:solidFill>
                <a:effectLst/>
                <a:latin typeface="+mj-lt"/>
                <a:ea typeface="+mn-ea"/>
                <a:cs typeface="Segoe UI" pitchFamily="34" charset="0"/>
              </a:defRPr>
            </a:lvl1pPr>
          </a:lstStyle>
          <a:p>
            <a:pPr lvl="0"/>
            <a:r>
              <a:rPr lang="en-US" dirty="0"/>
              <a:t>Click to edit Master text styles</a:t>
            </a:r>
          </a:p>
        </p:txBody>
      </p:sp>
      <p:pic>
        <p:nvPicPr>
          <p:cNvPr id="3" name="Graphic 2">
            <a:extLst>
              <a:ext uri="{FF2B5EF4-FFF2-40B4-BE49-F238E27FC236}">
                <a16:creationId xmlns:a16="http://schemas.microsoft.com/office/drawing/2014/main" id="{F781D833-01F3-4F75-8F62-D60039CA3703}"/>
              </a:ext>
            </a:extLst>
          </p:cNvPr>
          <p:cNvPicPr>
            <a:picLocks noChangeAspect="1"/>
          </p:cNvPicPr>
          <p:nvPr userDrawn="1"/>
        </p:nvPicPr>
        <p:blipFill>
          <a:blip r:embed="rId2">
            <a:alphaModFix amt="50000"/>
            <a:extLst>
              <a:ext uri="{96DAC541-7B7A-43D3-8B79-37D633B846F1}">
                <asvg:svgBlip xmlns:asvg="http://schemas.microsoft.com/office/drawing/2016/SVG/main" r:embed="rId3"/>
              </a:ext>
            </a:extLst>
          </a:blip>
          <a:stretch>
            <a:fillRect/>
          </a:stretch>
        </p:blipFill>
        <p:spPr>
          <a:xfrm>
            <a:off x="0" y="5791200"/>
            <a:ext cx="12192000" cy="1066800"/>
          </a:xfrm>
          <a:prstGeom prst="rect">
            <a:avLst/>
          </a:prstGeom>
        </p:spPr>
      </p:pic>
    </p:spTree>
    <p:extLst>
      <p:ext uri="{BB962C8B-B14F-4D97-AF65-F5344CB8AC3E}">
        <p14:creationId xmlns:p14="http://schemas.microsoft.com/office/powerpoint/2010/main" val="1273945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4696-E1F3-49EF-AEC8-730A16D9A23F}" type="datetimeFigureOut">
              <a:rPr lang="en-US" altLang="en-US" smtClean="0"/>
              <a:pPr/>
              <a:t>3/8/2022</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991899034"/>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7" r:id="rId5"/>
    <p:sldLayoutId id="2147483710" r:id="rId6"/>
    <p:sldLayoutId id="2147483716" r:id="rId7"/>
    <p:sldLayoutId id="2147483718" r:id="rId8"/>
    <p:sldLayoutId id="2147483712" r:id="rId9"/>
    <p:sldLayoutId id="2147483713" r:id="rId10"/>
    <p:sldLayoutId id="2147483714" r:id="rId11"/>
    <p:sldLayoutId id="214748371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68E5CF-FC82-40DA-8E6D-0BFF887BD80E}"/>
              </a:ext>
            </a:extLst>
          </p:cNvPr>
          <p:cNvSpPr>
            <a:spLocks noGrp="1"/>
          </p:cNvSpPr>
          <p:nvPr>
            <p:ph type="title"/>
          </p:nvPr>
        </p:nvSpPr>
        <p:spPr/>
        <p:txBody>
          <a:bodyPr anchor="ctr">
            <a:normAutofit fontScale="90000"/>
          </a:bodyPr>
          <a:lstStyle/>
          <a:p>
            <a:r>
              <a:rPr lang="en-US" sz="7300" dirty="0"/>
              <a:t>Disability Laws &amp; Job Accommodation</a:t>
            </a:r>
            <a:br>
              <a:rPr lang="en-US" dirty="0"/>
            </a:br>
            <a:br>
              <a:rPr lang="en-US" sz="3100" dirty="0"/>
            </a:br>
            <a:r>
              <a:rPr lang="en-US" sz="3100" dirty="0"/>
              <a:t>Sharleen Sablan</a:t>
            </a:r>
            <a:br>
              <a:rPr lang="en-US" sz="3100" dirty="0"/>
            </a:br>
            <a:r>
              <a:rPr lang="en-US" sz="3100" dirty="0"/>
              <a:t>Luis </a:t>
            </a:r>
            <a:r>
              <a:rPr lang="en-US" sz="3100" dirty="0" err="1"/>
              <a:t>Macaranas</a:t>
            </a:r>
            <a:br>
              <a:rPr lang="en-US" sz="3100" dirty="0"/>
            </a:br>
            <a:r>
              <a:rPr lang="en-US" sz="3100" dirty="0"/>
              <a:t>NMPASI</a:t>
            </a:r>
          </a:p>
        </p:txBody>
      </p:sp>
    </p:spTree>
    <p:extLst>
      <p:ext uri="{BB962C8B-B14F-4D97-AF65-F5344CB8AC3E}">
        <p14:creationId xmlns:p14="http://schemas.microsoft.com/office/powerpoint/2010/main" val="41523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0FA737-AD1C-47EE-9777-37A7095BC3B1}"/>
              </a:ext>
            </a:extLst>
          </p:cNvPr>
          <p:cNvSpPr>
            <a:spLocks noGrp="1"/>
          </p:cNvSpPr>
          <p:nvPr>
            <p:ph type="title"/>
          </p:nvPr>
        </p:nvSpPr>
        <p:spPr/>
        <p:txBody>
          <a:bodyPr/>
          <a:lstStyle/>
          <a:p>
            <a:r>
              <a:rPr lang="en-US" dirty="0"/>
              <a:t>Family Medical Leave Act</a:t>
            </a:r>
          </a:p>
        </p:txBody>
      </p:sp>
      <p:sp>
        <p:nvSpPr>
          <p:cNvPr id="2" name="Text Placeholder 1">
            <a:extLst>
              <a:ext uri="{FF2B5EF4-FFF2-40B4-BE49-F238E27FC236}">
                <a16:creationId xmlns:a16="http://schemas.microsoft.com/office/drawing/2014/main" id="{9B8BBDC7-B590-43B7-BBD0-3A247210E1AC}"/>
              </a:ext>
            </a:extLst>
          </p:cNvPr>
          <p:cNvSpPr>
            <a:spLocks noGrp="1"/>
          </p:cNvSpPr>
          <p:nvPr>
            <p:ph type="body" sz="quarter" idx="11"/>
          </p:nvPr>
        </p:nvSpPr>
        <p:spPr/>
        <p:txBody>
          <a:bodyPr>
            <a:normAutofit fontScale="55000" lnSpcReduction="20000"/>
          </a:bodyPr>
          <a:lstStyle/>
          <a:p>
            <a:r>
              <a:rPr lang="en-US" altLang="en-US" sz="2900" b="0" dirty="0"/>
              <a:t>The Family and Medical Leave Act (FMLA) provides certain employees with up to 12 weeks of unpaid, job-protected leave per year. It also requires that their group health benefits be maintained during the leave.</a:t>
            </a:r>
          </a:p>
          <a:p>
            <a:r>
              <a:rPr lang="en-US" altLang="en-US" sz="2900" b="0" dirty="0"/>
              <a:t>FMLA is designed to help employees balance their work and family responsibilities by allowing them to take reasonable unpaid leave for certain family and medical reasons.</a:t>
            </a:r>
          </a:p>
          <a:p>
            <a:r>
              <a:rPr lang="en-US" altLang="en-US" sz="2500" dirty="0"/>
              <a:t>Twelve workweeks of leave in a 12-month period for:</a:t>
            </a:r>
          </a:p>
          <a:p>
            <a:pPr marL="342900" indent="-342900">
              <a:buFont typeface="Arial" panose="020B0604020202020204" pitchFamily="34" charset="0"/>
              <a:buChar char="•"/>
            </a:pPr>
            <a:r>
              <a:rPr lang="en-US" altLang="en-US" sz="2500" b="0" dirty="0"/>
              <a:t>To take medical leave when the employee is unable to work because of a serious health condition.</a:t>
            </a:r>
          </a:p>
          <a:p>
            <a:pPr marL="342900" indent="-342900">
              <a:buFont typeface="Arial" panose="020B0604020202020204" pitchFamily="34" charset="0"/>
              <a:buChar char="•"/>
            </a:pPr>
            <a:r>
              <a:rPr lang="en-US" altLang="en-US" sz="2500" b="0" dirty="0"/>
              <a:t>For the birth and care of the newborn child of an employee;</a:t>
            </a:r>
          </a:p>
          <a:p>
            <a:pPr marL="342900" indent="-342900">
              <a:buFont typeface="Arial" panose="020B0604020202020204" pitchFamily="34" charset="0"/>
              <a:buChar char="•"/>
            </a:pPr>
            <a:r>
              <a:rPr lang="en-US" altLang="en-US" sz="2500" b="0" dirty="0"/>
              <a:t>For placement with the employee of a child for adoption or foster care;</a:t>
            </a:r>
          </a:p>
          <a:p>
            <a:pPr marL="342900" indent="-342900">
              <a:buFont typeface="Arial" panose="020B0604020202020204" pitchFamily="34" charset="0"/>
              <a:buChar char="•"/>
            </a:pPr>
            <a:r>
              <a:rPr lang="en-US" altLang="en-US" sz="2500" b="0" dirty="0"/>
              <a:t>To care for an immediate family member (i.e., spouse, child, or parent) with a serious health condition</a:t>
            </a:r>
          </a:p>
        </p:txBody>
      </p:sp>
      <p:pic>
        <p:nvPicPr>
          <p:cNvPr id="3" name="Picture 2">
            <a:extLst>
              <a:ext uri="{FF2B5EF4-FFF2-40B4-BE49-F238E27FC236}">
                <a16:creationId xmlns:a16="http://schemas.microsoft.com/office/drawing/2014/main" id="{8234D392-150A-4244-BF8D-0C8A6732C68E}"/>
              </a:ext>
            </a:extLst>
          </p:cNvPr>
          <p:cNvPicPr>
            <a:picLocks noChangeAspect="1"/>
          </p:cNvPicPr>
          <p:nvPr/>
        </p:nvPicPr>
        <p:blipFill>
          <a:blip r:embed="rId3"/>
          <a:stretch>
            <a:fillRect/>
          </a:stretch>
        </p:blipFill>
        <p:spPr>
          <a:xfrm>
            <a:off x="4827735" y="5240079"/>
            <a:ext cx="3514725" cy="1295400"/>
          </a:xfrm>
          <a:prstGeom prst="rect">
            <a:avLst/>
          </a:prstGeom>
        </p:spPr>
      </p:pic>
    </p:spTree>
    <p:extLst>
      <p:ext uri="{BB962C8B-B14F-4D97-AF65-F5344CB8AC3E}">
        <p14:creationId xmlns:p14="http://schemas.microsoft.com/office/powerpoint/2010/main" val="340979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05C952-45D0-4807-A028-8CA4BBCC9788}"/>
              </a:ext>
            </a:extLst>
          </p:cNvPr>
          <p:cNvSpPr>
            <a:spLocks noGrp="1"/>
          </p:cNvSpPr>
          <p:nvPr>
            <p:ph type="body" sz="quarter" idx="11"/>
          </p:nvPr>
        </p:nvSpPr>
        <p:spPr/>
        <p:txBody>
          <a:bodyPr/>
          <a:lstStyle/>
          <a:p>
            <a:r>
              <a:rPr lang="en-US" dirty="0"/>
              <a:t>Employee that qualify</a:t>
            </a:r>
          </a:p>
          <a:p>
            <a:pPr marL="285750" indent="-285750">
              <a:buFont typeface="Arial" panose="020B0604020202020204" pitchFamily="34" charset="0"/>
              <a:buChar char="•"/>
            </a:pPr>
            <a:r>
              <a:rPr lang="en-US" dirty="0"/>
              <a:t>Work for a covered employer</a:t>
            </a:r>
          </a:p>
          <a:p>
            <a:pPr marL="285750" indent="-285750">
              <a:buFont typeface="Arial" panose="020B0604020202020204" pitchFamily="34" charset="0"/>
              <a:buChar char="•"/>
            </a:pPr>
            <a:r>
              <a:rPr lang="en-US" dirty="0"/>
              <a:t>Work a total of 1,250 hours during the  prior to the start of leave</a:t>
            </a:r>
          </a:p>
          <a:p>
            <a:pPr marL="285750" indent="-285750">
              <a:buFont typeface="Arial" panose="020B0604020202020204" pitchFamily="34" charset="0"/>
              <a:buChar char="•"/>
            </a:pPr>
            <a:r>
              <a:rPr lang="en-US" dirty="0"/>
              <a:t>Work at a location where 50 or more employees work at the location or 75 miles of it</a:t>
            </a:r>
          </a:p>
          <a:p>
            <a:pPr marL="285750" indent="-285750">
              <a:buFont typeface="Arial" panose="020B0604020202020204" pitchFamily="34" charset="0"/>
              <a:buChar char="•"/>
            </a:pPr>
            <a:r>
              <a:rPr lang="en-US" dirty="0"/>
              <a:t>Have worked for an employer for 12 months.</a:t>
            </a:r>
          </a:p>
          <a:p>
            <a:pPr marL="285750" indent="-285750">
              <a:buFont typeface="Arial" panose="020B0604020202020204" pitchFamily="34" charset="0"/>
              <a:buChar char="•"/>
            </a:pPr>
            <a:r>
              <a:rPr lang="en-US" dirty="0"/>
              <a:t>Military- Uniformed Service Employment and Reemployment Rights Act of 1994 (USERRA)</a:t>
            </a:r>
          </a:p>
        </p:txBody>
      </p:sp>
      <p:sp>
        <p:nvSpPr>
          <p:cNvPr id="3" name="Title 2">
            <a:extLst>
              <a:ext uri="{FF2B5EF4-FFF2-40B4-BE49-F238E27FC236}">
                <a16:creationId xmlns:a16="http://schemas.microsoft.com/office/drawing/2014/main" id="{FBC74987-E2D4-4E50-8F8C-35033D667E51}"/>
              </a:ext>
            </a:extLst>
          </p:cNvPr>
          <p:cNvSpPr>
            <a:spLocks noGrp="1"/>
          </p:cNvSpPr>
          <p:nvPr>
            <p:ph type="title"/>
          </p:nvPr>
        </p:nvSpPr>
        <p:spPr/>
        <p:txBody>
          <a:bodyPr/>
          <a:lstStyle/>
          <a:p>
            <a:r>
              <a:rPr lang="en-US" dirty="0"/>
              <a:t>FMLA </a:t>
            </a:r>
            <a:r>
              <a:rPr lang="en-US" dirty="0" err="1"/>
              <a:t>Cont</a:t>
            </a:r>
            <a:endParaRPr lang="en-US" dirty="0"/>
          </a:p>
        </p:txBody>
      </p:sp>
    </p:spTree>
    <p:extLst>
      <p:ext uri="{BB962C8B-B14F-4D97-AF65-F5344CB8AC3E}">
        <p14:creationId xmlns:p14="http://schemas.microsoft.com/office/powerpoint/2010/main" val="33484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C8A8D9-C706-4F44-9F4A-ACBDF2B89292}"/>
              </a:ext>
            </a:extLst>
          </p:cNvPr>
          <p:cNvSpPr>
            <a:spLocks noGrp="1"/>
          </p:cNvSpPr>
          <p:nvPr>
            <p:ph type="body" sz="quarter" idx="11"/>
          </p:nvPr>
        </p:nvSpPr>
        <p:spPr>
          <a:xfrm>
            <a:off x="4457698" y="1735183"/>
            <a:ext cx="7219043" cy="4761614"/>
          </a:xfrm>
        </p:spPr>
        <p:txBody>
          <a:bodyPr>
            <a:normAutofit fontScale="92500" lnSpcReduction="20000"/>
          </a:bodyPr>
          <a:lstStyle/>
          <a:p>
            <a:r>
              <a:rPr lang="en-US" sz="3000" dirty="0"/>
              <a:t>Employers that Qualify</a:t>
            </a:r>
          </a:p>
          <a:p>
            <a:r>
              <a:rPr lang="en-US" dirty="0"/>
              <a:t>Private sector Employers</a:t>
            </a:r>
          </a:p>
          <a:p>
            <a:pPr marL="285750" indent="-285750">
              <a:buFont typeface="Arial" panose="020B0604020202020204" pitchFamily="34" charset="0"/>
              <a:buChar char="•"/>
            </a:pPr>
            <a:r>
              <a:rPr lang="en-US" dirty="0"/>
              <a:t>If it employs 50 or more employees in 20 or more workweek in the current or previous calendar year</a:t>
            </a:r>
          </a:p>
          <a:p>
            <a:r>
              <a:rPr lang="en-US" dirty="0"/>
              <a:t>Public Agency</a:t>
            </a:r>
          </a:p>
          <a:p>
            <a:pPr marL="285750" indent="-285750">
              <a:buFont typeface="Arial" panose="020B0604020202020204" pitchFamily="34" charset="0"/>
              <a:buChar char="•"/>
            </a:pPr>
            <a:r>
              <a:rPr lang="en-US" dirty="0"/>
              <a:t>Public agencies are covered under FMLA, regardless of the number of employees they employ</a:t>
            </a:r>
          </a:p>
          <a:p>
            <a:r>
              <a:rPr lang="en-US" dirty="0"/>
              <a:t>Federal Government</a:t>
            </a:r>
          </a:p>
          <a:p>
            <a:pPr marL="285750" indent="-285750">
              <a:buFont typeface="Arial" panose="020B0604020202020204" pitchFamily="34" charset="0"/>
              <a:buChar char="•"/>
            </a:pPr>
            <a:r>
              <a:rPr lang="en-US" dirty="0"/>
              <a:t>USPS</a:t>
            </a:r>
          </a:p>
          <a:p>
            <a:pPr marL="285750" indent="-285750">
              <a:buFont typeface="Arial" panose="020B0604020202020204" pitchFamily="34" charset="0"/>
              <a:buChar char="•"/>
            </a:pPr>
            <a:r>
              <a:rPr lang="en-US" dirty="0"/>
              <a:t>Postal Regulatory commission</a:t>
            </a:r>
          </a:p>
          <a:p>
            <a:pPr marL="285750" indent="-285750">
              <a:buFont typeface="Arial" panose="020B0604020202020204" pitchFamily="34" charset="0"/>
              <a:buChar char="•"/>
            </a:pPr>
            <a:r>
              <a:rPr lang="en-US" dirty="0"/>
              <a:t>Federal Aviation Administration</a:t>
            </a:r>
          </a:p>
          <a:p>
            <a:pPr marL="285750" indent="-285750">
              <a:buFont typeface="Arial" panose="020B0604020202020204" pitchFamily="34" charset="0"/>
              <a:buChar char="•"/>
            </a:pPr>
            <a:r>
              <a:rPr lang="en-US" dirty="0"/>
              <a:t>The judicial branch of the United States</a:t>
            </a:r>
          </a:p>
          <a:p>
            <a:r>
              <a:rPr lang="en-US" dirty="0"/>
              <a:t>Schools</a:t>
            </a:r>
          </a:p>
          <a:p>
            <a:pPr marL="285750" indent="-285750">
              <a:buFont typeface="Arial" panose="020B0604020202020204" pitchFamily="34" charset="0"/>
              <a:buChar char="•"/>
            </a:pPr>
            <a:r>
              <a:rPr lang="en-US" dirty="0"/>
              <a:t>Public school boards</a:t>
            </a:r>
          </a:p>
          <a:p>
            <a:pPr marL="285750" indent="-285750">
              <a:buFont typeface="Arial" panose="020B0604020202020204" pitchFamily="34" charset="0"/>
              <a:buChar char="•"/>
            </a:pPr>
            <a:r>
              <a:rPr lang="en-US" dirty="0"/>
              <a:t>Public elementary and secondary schools</a:t>
            </a:r>
          </a:p>
          <a:p>
            <a:pPr marL="285750" indent="-285750">
              <a:buFont typeface="Arial" panose="020B0604020202020204" pitchFamily="34" charset="0"/>
              <a:buChar char="•"/>
            </a:pPr>
            <a:r>
              <a:rPr lang="en-US" dirty="0"/>
              <a:t>Private elementary and secondary school</a:t>
            </a:r>
          </a:p>
          <a:p>
            <a:endParaRPr lang="en-US" dirty="0"/>
          </a:p>
        </p:txBody>
      </p:sp>
      <p:sp>
        <p:nvSpPr>
          <p:cNvPr id="3" name="Title 2">
            <a:extLst>
              <a:ext uri="{FF2B5EF4-FFF2-40B4-BE49-F238E27FC236}">
                <a16:creationId xmlns:a16="http://schemas.microsoft.com/office/drawing/2014/main" id="{0FE6A3B5-E8AC-4155-BC83-0BA2087D386F}"/>
              </a:ext>
            </a:extLst>
          </p:cNvPr>
          <p:cNvSpPr>
            <a:spLocks noGrp="1"/>
          </p:cNvSpPr>
          <p:nvPr>
            <p:ph type="title"/>
          </p:nvPr>
        </p:nvSpPr>
        <p:spPr/>
        <p:txBody>
          <a:bodyPr/>
          <a:lstStyle/>
          <a:p>
            <a:r>
              <a:rPr lang="en-US" dirty="0"/>
              <a:t>FMLA </a:t>
            </a:r>
            <a:r>
              <a:rPr lang="en-US" dirty="0" err="1"/>
              <a:t>cont</a:t>
            </a:r>
            <a:endParaRPr lang="en-US" dirty="0"/>
          </a:p>
        </p:txBody>
      </p:sp>
    </p:spTree>
    <p:extLst>
      <p:ext uri="{BB962C8B-B14F-4D97-AF65-F5344CB8AC3E}">
        <p14:creationId xmlns:p14="http://schemas.microsoft.com/office/powerpoint/2010/main" val="426384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1F1F21-A41D-442A-9D58-9017FDAC3627}"/>
              </a:ext>
            </a:extLst>
          </p:cNvPr>
          <p:cNvSpPr>
            <a:spLocks noGrp="1"/>
          </p:cNvSpPr>
          <p:nvPr>
            <p:ph type="body" sz="quarter" idx="11"/>
          </p:nvPr>
        </p:nvSpPr>
        <p:spPr>
          <a:xfrm>
            <a:off x="761999" y="1904999"/>
            <a:ext cx="7829107" cy="4432005"/>
          </a:xfrm>
        </p:spPr>
        <p:txBody>
          <a:bodyPr>
            <a:normAutofit fontScale="47500" lnSpcReduction="20000"/>
          </a:bodyPr>
          <a:lstStyle/>
          <a:p>
            <a:pPr marL="574675" indent="-457200">
              <a:defRPr/>
            </a:pPr>
            <a:r>
              <a:rPr lang="en-US" sz="4400" dirty="0">
                <a:solidFill>
                  <a:schemeClr val="bg1"/>
                </a:solidFill>
                <a:cs typeface="Times New Roman" pitchFamily="18" charset="0"/>
              </a:rPr>
              <a:t>A </a:t>
            </a:r>
            <a:r>
              <a:rPr lang="en-US" sz="4400" i="1" dirty="0">
                <a:solidFill>
                  <a:schemeClr val="bg1"/>
                </a:solidFill>
                <a:cs typeface="Times New Roman" pitchFamily="18" charset="0"/>
              </a:rPr>
              <a:t>reasonable accommodation</a:t>
            </a:r>
            <a:r>
              <a:rPr lang="en-US" sz="4400" dirty="0">
                <a:solidFill>
                  <a:schemeClr val="bg1"/>
                </a:solidFill>
                <a:cs typeface="Times New Roman" pitchFamily="18" charset="0"/>
              </a:rPr>
              <a:t> is any modification or adjustment to a job, practice, policy, or the work environment that allows an individual with a disability to participate equally in an employment opportunity.</a:t>
            </a:r>
          </a:p>
          <a:p>
            <a:pPr marL="574675" indent="-457200">
              <a:defRPr/>
            </a:pPr>
            <a:endParaRPr lang="en-US" sz="2200" dirty="0">
              <a:solidFill>
                <a:schemeClr val="bg1"/>
              </a:solidFill>
              <a:latin typeface="Constantia" pitchFamily="18" charset="0"/>
              <a:cs typeface="Times New Roman" pitchFamily="18" charset="0"/>
            </a:endParaRPr>
          </a:p>
          <a:p>
            <a:pPr marL="574675" indent="-457200">
              <a:defRPr/>
            </a:pPr>
            <a:r>
              <a:rPr lang="en-US" sz="3300" dirty="0">
                <a:solidFill>
                  <a:schemeClr val="bg1"/>
                </a:solidFill>
                <a:cs typeface="Times New Roman" pitchFamily="18" charset="0"/>
              </a:rPr>
              <a:t>Examples include:</a:t>
            </a:r>
          </a:p>
          <a:p>
            <a:pPr marL="862012" lvl="1" indent="-342900">
              <a:buFont typeface="Arial" pitchFamily="34" charset="0"/>
              <a:buChar char="‒"/>
              <a:defRPr/>
            </a:pPr>
            <a:r>
              <a:rPr lang="en-US" sz="3300" dirty="0">
                <a:solidFill>
                  <a:schemeClr val="bg1"/>
                </a:solidFill>
                <a:cs typeface="Times New Roman" pitchFamily="18" charset="0"/>
              </a:rPr>
              <a:t>Making existing facilities accessible</a:t>
            </a:r>
          </a:p>
          <a:p>
            <a:pPr marL="862012" lvl="1" indent="-342900">
              <a:buFont typeface="Arial" pitchFamily="34" charset="0"/>
              <a:buChar char="‒"/>
              <a:defRPr/>
            </a:pPr>
            <a:r>
              <a:rPr lang="en-US" sz="3300" dirty="0">
                <a:solidFill>
                  <a:schemeClr val="bg1"/>
                </a:solidFill>
                <a:cs typeface="Times New Roman" pitchFamily="18" charset="0"/>
              </a:rPr>
              <a:t>Modifying a work schedule</a:t>
            </a:r>
          </a:p>
          <a:p>
            <a:pPr marL="862012" lvl="1" indent="-342900">
              <a:buFont typeface="Arial" pitchFamily="34" charset="0"/>
              <a:buChar char="‒"/>
              <a:defRPr/>
            </a:pPr>
            <a:r>
              <a:rPr lang="en-US" sz="3300" dirty="0">
                <a:solidFill>
                  <a:schemeClr val="bg1"/>
                </a:solidFill>
                <a:cs typeface="Times New Roman" pitchFamily="18" charset="0"/>
              </a:rPr>
              <a:t>Altering training materials, tests, or policies</a:t>
            </a:r>
          </a:p>
          <a:p>
            <a:pPr marL="862012" lvl="1" indent="-342900">
              <a:buFont typeface="Arial" pitchFamily="34" charset="0"/>
              <a:buChar char="‒"/>
              <a:defRPr/>
            </a:pPr>
            <a:r>
              <a:rPr lang="en-US" sz="3300" dirty="0">
                <a:solidFill>
                  <a:schemeClr val="bg1"/>
                </a:solidFill>
                <a:cs typeface="Times New Roman" pitchFamily="18" charset="0"/>
              </a:rPr>
              <a:t>Acquiring or modifying equipment</a:t>
            </a:r>
          </a:p>
          <a:p>
            <a:pPr marL="862012" lvl="1" indent="-342900">
              <a:buFont typeface="Arial" pitchFamily="34" charset="0"/>
              <a:buChar char="‒"/>
              <a:defRPr/>
            </a:pPr>
            <a:r>
              <a:rPr lang="en-US" sz="3300" dirty="0">
                <a:solidFill>
                  <a:schemeClr val="bg1"/>
                </a:solidFill>
                <a:cs typeface="Times New Roman" pitchFamily="18" charset="0"/>
              </a:rPr>
              <a:t>Providing an interpreter</a:t>
            </a:r>
          </a:p>
          <a:p>
            <a:pPr marL="862012" lvl="1" indent="-342900">
              <a:buFont typeface="Arial" pitchFamily="34" charset="0"/>
              <a:buChar char="‒"/>
              <a:defRPr/>
            </a:pPr>
            <a:r>
              <a:rPr lang="en-US" sz="3300" dirty="0">
                <a:solidFill>
                  <a:schemeClr val="bg1"/>
                </a:solidFill>
                <a:cs typeface="Times New Roman" pitchFamily="18" charset="0"/>
              </a:rPr>
              <a:t>Restructuring a job</a:t>
            </a:r>
          </a:p>
          <a:p>
            <a:pPr marL="862012" lvl="1" indent="-342900">
              <a:buFont typeface="Arial" pitchFamily="34" charset="0"/>
              <a:buChar char="‒"/>
              <a:defRPr/>
            </a:pPr>
            <a:r>
              <a:rPr lang="en-US" sz="3300" dirty="0">
                <a:solidFill>
                  <a:schemeClr val="bg1"/>
                </a:solidFill>
                <a:cs typeface="Times New Roman" pitchFamily="18" charset="0"/>
              </a:rPr>
              <a:t>Leave without pay</a:t>
            </a:r>
          </a:p>
          <a:p>
            <a:pPr marL="862012" lvl="1" indent="-342900">
              <a:buFont typeface="Arial" pitchFamily="34" charset="0"/>
              <a:buChar char="‒"/>
              <a:defRPr/>
            </a:pPr>
            <a:r>
              <a:rPr lang="en-US" sz="3300" dirty="0">
                <a:solidFill>
                  <a:schemeClr val="bg1"/>
                </a:solidFill>
                <a:cs typeface="Times New Roman" pitchFamily="18" charset="0"/>
              </a:rPr>
              <a:t>Reassignment to a vacant position</a:t>
            </a:r>
          </a:p>
          <a:p>
            <a:endParaRPr lang="en-US" dirty="0"/>
          </a:p>
        </p:txBody>
      </p:sp>
      <p:sp>
        <p:nvSpPr>
          <p:cNvPr id="3" name="Title 2">
            <a:extLst>
              <a:ext uri="{FF2B5EF4-FFF2-40B4-BE49-F238E27FC236}">
                <a16:creationId xmlns:a16="http://schemas.microsoft.com/office/drawing/2014/main" id="{526451D8-EE10-4072-934B-94E103A23169}"/>
              </a:ext>
            </a:extLst>
          </p:cNvPr>
          <p:cNvSpPr>
            <a:spLocks noGrp="1"/>
          </p:cNvSpPr>
          <p:nvPr>
            <p:ph type="title"/>
          </p:nvPr>
        </p:nvSpPr>
        <p:spPr/>
        <p:txBody>
          <a:bodyPr/>
          <a:lstStyle/>
          <a:p>
            <a:r>
              <a:rPr lang="en-US" dirty="0"/>
              <a:t>What are reasonable accommodations?</a:t>
            </a:r>
          </a:p>
        </p:txBody>
      </p:sp>
      <p:pic>
        <p:nvPicPr>
          <p:cNvPr id="4" name="Picture 3">
            <a:extLst>
              <a:ext uri="{FF2B5EF4-FFF2-40B4-BE49-F238E27FC236}">
                <a16:creationId xmlns:a16="http://schemas.microsoft.com/office/drawing/2014/main" id="{D08CD6D8-8DB1-4F73-9C96-77C154489033}"/>
              </a:ext>
            </a:extLst>
          </p:cNvPr>
          <p:cNvPicPr>
            <a:picLocks noChangeAspect="1"/>
          </p:cNvPicPr>
          <p:nvPr/>
        </p:nvPicPr>
        <p:blipFill>
          <a:blip r:embed="rId3"/>
          <a:stretch>
            <a:fillRect/>
          </a:stretch>
        </p:blipFill>
        <p:spPr>
          <a:xfrm>
            <a:off x="6201772" y="3033859"/>
            <a:ext cx="2276475" cy="2009775"/>
          </a:xfrm>
          <a:prstGeom prst="rect">
            <a:avLst/>
          </a:prstGeom>
        </p:spPr>
      </p:pic>
      <p:pic>
        <p:nvPicPr>
          <p:cNvPr id="5" name="Picture 4">
            <a:extLst>
              <a:ext uri="{FF2B5EF4-FFF2-40B4-BE49-F238E27FC236}">
                <a16:creationId xmlns:a16="http://schemas.microsoft.com/office/drawing/2014/main" id="{52684765-9350-44D3-A9E1-D1CBEC494116}"/>
              </a:ext>
            </a:extLst>
          </p:cNvPr>
          <p:cNvPicPr>
            <a:picLocks noChangeAspect="1"/>
          </p:cNvPicPr>
          <p:nvPr/>
        </p:nvPicPr>
        <p:blipFill>
          <a:blip r:embed="rId4"/>
          <a:stretch>
            <a:fillRect/>
          </a:stretch>
        </p:blipFill>
        <p:spPr>
          <a:xfrm>
            <a:off x="6852793" y="177431"/>
            <a:ext cx="3476625" cy="1314450"/>
          </a:xfrm>
          <a:prstGeom prst="rect">
            <a:avLst/>
          </a:prstGeom>
        </p:spPr>
      </p:pic>
      <p:pic>
        <p:nvPicPr>
          <p:cNvPr id="6" name="Picture 5">
            <a:extLst>
              <a:ext uri="{FF2B5EF4-FFF2-40B4-BE49-F238E27FC236}">
                <a16:creationId xmlns:a16="http://schemas.microsoft.com/office/drawing/2014/main" id="{7B5BE0C6-AC8E-4A23-9EA1-6BC808D3B5AB}"/>
              </a:ext>
            </a:extLst>
          </p:cNvPr>
          <p:cNvPicPr>
            <a:picLocks noChangeAspect="1"/>
          </p:cNvPicPr>
          <p:nvPr/>
        </p:nvPicPr>
        <p:blipFill>
          <a:blip r:embed="rId5"/>
          <a:stretch>
            <a:fillRect/>
          </a:stretch>
        </p:blipFill>
        <p:spPr>
          <a:xfrm>
            <a:off x="8810626" y="4937494"/>
            <a:ext cx="2619375" cy="1743075"/>
          </a:xfrm>
          <a:prstGeom prst="rect">
            <a:avLst/>
          </a:prstGeom>
        </p:spPr>
      </p:pic>
    </p:spTree>
    <p:extLst>
      <p:ext uri="{BB962C8B-B14F-4D97-AF65-F5344CB8AC3E}">
        <p14:creationId xmlns:p14="http://schemas.microsoft.com/office/powerpoint/2010/main" val="116643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539942"/>
            <a:ext cx="9141397" cy="1231106"/>
          </a:xfrm>
        </p:spPr>
        <p:txBody>
          <a:bodyPr/>
          <a:lstStyle/>
          <a:p>
            <a:pPr algn="ctr"/>
            <a:r>
              <a:rPr lang="en-US" sz="4000" b="1" dirty="0">
                <a:solidFill>
                  <a:schemeClr val="tx1"/>
                </a:solidFill>
              </a:rPr>
              <a:t>Thing to keep in mind about Accommodation</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701749" y="2386284"/>
            <a:ext cx="10345479" cy="3631744"/>
          </a:xfrm>
        </p:spPr>
        <p:txBody>
          <a:bodyPr/>
          <a:lstStyle/>
          <a:p>
            <a:pPr marL="285750" indent="-285750" algn="l">
              <a:buFont typeface="Arial" panose="020B0604020202020204" pitchFamily="34" charset="0"/>
              <a:buChar char="•"/>
            </a:pPr>
            <a:endParaRPr lang="en-US" dirty="0">
              <a:solidFill>
                <a:schemeClr val="tx1"/>
              </a:solidFill>
            </a:endParaRPr>
          </a:p>
          <a:p>
            <a:pPr marL="285750" indent="-285750" algn="l">
              <a:buFont typeface="Arial" panose="020B0604020202020204" pitchFamily="34" charset="0"/>
              <a:buChar char="•"/>
            </a:pPr>
            <a:endParaRPr lang="en-US" dirty="0">
              <a:solidFill>
                <a:schemeClr val="tx1"/>
              </a:solidFill>
            </a:endParaRPr>
          </a:p>
          <a:p>
            <a:pPr marL="285750" indent="-285750" algn="l">
              <a:buFont typeface="Arial" panose="020B0604020202020204" pitchFamily="34" charset="0"/>
              <a:buChar char="•"/>
            </a:pPr>
            <a:r>
              <a:rPr lang="en-US" sz="4800" dirty="0">
                <a:solidFill>
                  <a:schemeClr val="tx1"/>
                </a:solidFill>
              </a:rPr>
              <a:t>Preferred vs. Effective</a:t>
            </a:r>
          </a:p>
          <a:p>
            <a:pPr marL="285750" indent="-285750" algn="l">
              <a:buFont typeface="Arial" panose="020B0604020202020204" pitchFamily="34" charset="0"/>
              <a:buChar char="•"/>
            </a:pPr>
            <a:r>
              <a:rPr lang="en-US" sz="4800" dirty="0"/>
              <a:t>Undue hardship</a:t>
            </a:r>
          </a:p>
          <a:p>
            <a:pPr marL="285750" indent="-285750" algn="l">
              <a:buFont typeface="Arial" panose="020B0604020202020204" pitchFamily="34" charset="0"/>
              <a:buChar char="•"/>
            </a:pPr>
            <a:r>
              <a:rPr lang="en-US" sz="4800" dirty="0">
                <a:solidFill>
                  <a:schemeClr val="tx1"/>
                </a:solidFill>
              </a:rPr>
              <a:t>Personal service or device</a:t>
            </a:r>
          </a:p>
          <a:p>
            <a:pPr marL="285750" indent="-285750" algn="l">
              <a:buFont typeface="Arial" panose="020B0604020202020204" pitchFamily="34" charset="0"/>
              <a:buChar char="•"/>
            </a:pPr>
            <a:r>
              <a:rPr lang="en-US" sz="4800" dirty="0"/>
              <a:t>Removing essential functions</a:t>
            </a:r>
            <a:r>
              <a:rPr lang="en-US" dirty="0"/>
              <a:t> </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01011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p:txBody>
          <a:bodyPr/>
          <a:lstStyle/>
          <a:p>
            <a:r>
              <a:rPr lang="en-US" dirty="0"/>
              <a:t>Scenario: Maria</a:t>
            </a:r>
          </a:p>
        </p:txBody>
      </p:sp>
      <p:sp>
        <p:nvSpPr>
          <p:cNvPr id="10" name="Text Placeholder 9">
            <a:extLst>
              <a:ext uri="{FF2B5EF4-FFF2-40B4-BE49-F238E27FC236}">
                <a16:creationId xmlns:a16="http://schemas.microsoft.com/office/drawing/2014/main" id="{3E90A16C-1235-4DE1-9AE7-2F7599C83F90}"/>
              </a:ext>
            </a:extLst>
          </p:cNvPr>
          <p:cNvSpPr>
            <a:spLocks noGrp="1"/>
          </p:cNvSpPr>
          <p:nvPr>
            <p:ph type="body" sz="quarter" idx="13"/>
          </p:nvPr>
        </p:nvSpPr>
        <p:spPr>
          <a:xfrm>
            <a:off x="762000" y="2075120"/>
            <a:ext cx="10668000" cy="3772787"/>
          </a:xfrm>
        </p:spPr>
        <p:txBody>
          <a:bodyPr>
            <a:normAutofit/>
          </a:bodyPr>
          <a:lstStyle/>
          <a:p>
            <a:pPr marL="0" indent="0">
              <a:buNone/>
            </a:pPr>
            <a:r>
              <a:rPr lang="en-US" altLang="en-US" sz="1800" b="0" dirty="0"/>
              <a:t>Si Maria, a computer specialist, has fibromyalgia and experiences flare ups of major fatigue and pain affecting her ability to perform manual tasks such as walking and daily household chores.  She has requested a flexible work schedule and the ability to work from home which would require the use of a computer and remote access. </a:t>
            </a:r>
          </a:p>
          <a:p>
            <a:pPr marL="0" indent="0">
              <a:buNone/>
            </a:pPr>
            <a:endParaRPr lang="en-US" altLang="en-US" sz="1800" b="0" dirty="0"/>
          </a:p>
          <a:p>
            <a:pPr marL="0" indent="0">
              <a:buNone/>
            </a:pPr>
            <a:r>
              <a:rPr lang="en-US" altLang="en-US" sz="1800" b="0" dirty="0"/>
              <a:t>-Are Maria requests reasonable?</a:t>
            </a:r>
          </a:p>
          <a:p>
            <a:pPr marL="0" indent="0">
              <a:buNone/>
            </a:pPr>
            <a:endParaRPr lang="en-US" altLang="en-US" sz="1800" b="0" dirty="0"/>
          </a:p>
          <a:p>
            <a:pPr marL="0" indent="0">
              <a:buNone/>
            </a:pPr>
            <a:endParaRPr lang="en-US" altLang="en-US" sz="1800" b="0" dirty="0"/>
          </a:p>
          <a:p>
            <a:pPr marL="0" indent="0">
              <a:buNone/>
            </a:pPr>
            <a:r>
              <a:rPr lang="en-US" altLang="en-US" sz="1800" b="0" dirty="0"/>
              <a:t>-What if Maria’s job was a line cook? Would her request for a flexible work schedule and ability to work from home be reasonable?</a:t>
            </a:r>
          </a:p>
          <a:p>
            <a:pPr marL="0" indent="0">
              <a:buNone/>
            </a:pPr>
            <a:endParaRPr lang="en-US" altLang="en-US" sz="1800" b="0" dirty="0"/>
          </a:p>
          <a:p>
            <a:pPr marL="0" indent="0">
              <a:buNone/>
            </a:pPr>
            <a:endParaRPr lang="en-US" altLang="en-US" sz="1800" b="0" dirty="0">
              <a:latin typeface="+mj-lt"/>
            </a:endParaRPr>
          </a:p>
        </p:txBody>
      </p:sp>
      <p:pic>
        <p:nvPicPr>
          <p:cNvPr id="2" name="Picture 1">
            <a:extLst>
              <a:ext uri="{FF2B5EF4-FFF2-40B4-BE49-F238E27FC236}">
                <a16:creationId xmlns:a16="http://schemas.microsoft.com/office/drawing/2014/main" id="{61AC7D44-2135-41D3-B336-B5946156CA35}"/>
              </a:ext>
            </a:extLst>
          </p:cNvPr>
          <p:cNvPicPr>
            <a:picLocks noChangeAspect="1"/>
          </p:cNvPicPr>
          <p:nvPr/>
        </p:nvPicPr>
        <p:blipFill>
          <a:blip r:embed="rId3"/>
          <a:stretch>
            <a:fillRect/>
          </a:stretch>
        </p:blipFill>
        <p:spPr>
          <a:xfrm>
            <a:off x="8178098" y="152815"/>
            <a:ext cx="2619375" cy="1743075"/>
          </a:xfrm>
          <a:prstGeom prst="rect">
            <a:avLst/>
          </a:prstGeom>
        </p:spPr>
      </p:pic>
    </p:spTree>
    <p:extLst>
      <p:ext uri="{BB962C8B-B14F-4D97-AF65-F5344CB8AC3E}">
        <p14:creationId xmlns:p14="http://schemas.microsoft.com/office/powerpoint/2010/main" val="55168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p:txBody>
          <a:bodyPr/>
          <a:lstStyle/>
          <a:p>
            <a:r>
              <a:rPr lang="en-US" dirty="0"/>
              <a:t>Scenario: Juan</a:t>
            </a:r>
          </a:p>
        </p:txBody>
      </p:sp>
      <p:sp>
        <p:nvSpPr>
          <p:cNvPr id="10" name="Text Placeholder 9">
            <a:extLst>
              <a:ext uri="{FF2B5EF4-FFF2-40B4-BE49-F238E27FC236}">
                <a16:creationId xmlns:a16="http://schemas.microsoft.com/office/drawing/2014/main" id="{3E90A16C-1235-4DE1-9AE7-2F7599C83F90}"/>
              </a:ext>
            </a:extLst>
          </p:cNvPr>
          <p:cNvSpPr>
            <a:spLocks noGrp="1"/>
          </p:cNvSpPr>
          <p:nvPr>
            <p:ph type="body" sz="quarter" idx="13"/>
          </p:nvPr>
        </p:nvSpPr>
        <p:spPr>
          <a:xfrm>
            <a:off x="762000" y="1904999"/>
            <a:ext cx="10668000" cy="3772787"/>
          </a:xfrm>
        </p:spPr>
        <p:txBody>
          <a:bodyPr>
            <a:normAutofit/>
          </a:bodyPr>
          <a:lstStyle/>
          <a:p>
            <a:pPr marL="0" indent="0">
              <a:buNone/>
            </a:pPr>
            <a:r>
              <a:rPr lang="en-US" altLang="en-US" sz="1800" b="0" dirty="0">
                <a:latin typeface="+mj-lt"/>
              </a:rPr>
              <a:t>Juan, a receptionist, recently lost most use of his right arm. He informs his supervisor that performing certain office tasks takes him much longer with his left hand.  His supervisor replied that Juan still needs to meet deadlines.</a:t>
            </a:r>
          </a:p>
          <a:p>
            <a:pPr marL="0" indent="0">
              <a:buNone/>
            </a:pPr>
            <a:endParaRPr lang="en-US" altLang="en-US" sz="1800" b="0" dirty="0">
              <a:latin typeface="+mj-lt"/>
            </a:endParaRPr>
          </a:p>
          <a:p>
            <a:pPr marL="0" indent="0">
              <a:buNone/>
            </a:pPr>
            <a:r>
              <a:rPr lang="en-US" altLang="en-US" dirty="0">
                <a:latin typeface="+mj-lt"/>
              </a:rPr>
              <a:t>-</a:t>
            </a:r>
            <a:r>
              <a:rPr lang="en-US" altLang="en-US" sz="1800" b="0" dirty="0">
                <a:latin typeface="+mj-lt"/>
              </a:rPr>
              <a:t>Did Juan request an accommodation?  </a:t>
            </a:r>
          </a:p>
          <a:p>
            <a:pPr marL="0" indent="0">
              <a:buNone/>
            </a:pPr>
            <a:endParaRPr lang="en-US" altLang="en-US" sz="1800" b="0" dirty="0">
              <a:latin typeface="+mj-lt"/>
            </a:endParaRPr>
          </a:p>
          <a:p>
            <a:pPr marL="0" indent="0">
              <a:buNone/>
            </a:pPr>
            <a:r>
              <a:rPr lang="en-US" altLang="en-US" dirty="0">
                <a:latin typeface="+mj-lt"/>
              </a:rPr>
              <a:t>-</a:t>
            </a:r>
            <a:r>
              <a:rPr lang="en-US" altLang="en-US" sz="1800" b="0" dirty="0">
                <a:latin typeface="+mj-lt"/>
              </a:rPr>
              <a:t>Did the employer engage in the interactive process? </a:t>
            </a:r>
          </a:p>
          <a:p>
            <a:pPr marL="0" indent="0">
              <a:buNone/>
            </a:pPr>
            <a:endParaRPr lang="en-US" altLang="en-US" sz="1800" b="0" dirty="0">
              <a:latin typeface="+mj-lt"/>
            </a:endParaRPr>
          </a:p>
          <a:p>
            <a:pPr marL="0" indent="0">
              <a:buNone/>
            </a:pPr>
            <a:r>
              <a:rPr lang="en-US" altLang="en-US" dirty="0">
                <a:latin typeface="+mj-lt"/>
              </a:rPr>
              <a:t>-</a:t>
            </a:r>
            <a:r>
              <a:rPr lang="en-US" altLang="en-US" sz="1800" b="0" dirty="0">
                <a:latin typeface="+mj-lt"/>
              </a:rPr>
              <a:t>Does Juan have to meet the deadlines with or without a reasonable </a:t>
            </a:r>
            <a:r>
              <a:rPr lang="en-US" altLang="en-US" sz="1800" b="0">
                <a:latin typeface="+mj-lt"/>
              </a:rPr>
              <a:t>accommodation?</a:t>
            </a:r>
            <a:endParaRPr lang="en-US" altLang="en-US" sz="1800" b="0" dirty="0">
              <a:latin typeface="+mj-lt"/>
            </a:endParaRPr>
          </a:p>
        </p:txBody>
      </p:sp>
      <p:pic>
        <p:nvPicPr>
          <p:cNvPr id="2" name="Picture 1">
            <a:extLst>
              <a:ext uri="{FF2B5EF4-FFF2-40B4-BE49-F238E27FC236}">
                <a16:creationId xmlns:a16="http://schemas.microsoft.com/office/drawing/2014/main" id="{56C4CED8-1643-4B33-99A0-28D9027B32AA}"/>
              </a:ext>
            </a:extLst>
          </p:cNvPr>
          <p:cNvPicPr>
            <a:picLocks noChangeAspect="1"/>
          </p:cNvPicPr>
          <p:nvPr/>
        </p:nvPicPr>
        <p:blipFill>
          <a:blip r:embed="rId3"/>
          <a:stretch>
            <a:fillRect/>
          </a:stretch>
        </p:blipFill>
        <p:spPr>
          <a:xfrm>
            <a:off x="8212654" y="149825"/>
            <a:ext cx="2847975" cy="1600200"/>
          </a:xfrm>
          <a:prstGeom prst="rect">
            <a:avLst/>
          </a:prstGeom>
        </p:spPr>
      </p:pic>
    </p:spTree>
    <p:extLst>
      <p:ext uri="{BB962C8B-B14F-4D97-AF65-F5344CB8AC3E}">
        <p14:creationId xmlns:p14="http://schemas.microsoft.com/office/powerpoint/2010/main" val="59122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FCC38-D58E-4E17-AA29-4F5F2A66F1EA}"/>
              </a:ext>
            </a:extLst>
          </p:cNvPr>
          <p:cNvSpPr>
            <a:spLocks noGrp="1"/>
          </p:cNvSpPr>
          <p:nvPr>
            <p:ph type="title"/>
          </p:nvPr>
        </p:nvSpPr>
        <p:spPr/>
        <p:txBody>
          <a:bodyPr>
            <a:normAutofit/>
          </a:bodyPr>
          <a:lstStyle/>
          <a:p>
            <a:r>
              <a:rPr lang="en-US" dirty="0"/>
              <a:t>Employee Privacy: Medical Information</a:t>
            </a:r>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762000" y="1905000"/>
            <a:ext cx="5334000" cy="3276600"/>
          </a:xfrm>
        </p:spPr>
        <p:txBody>
          <a:bodyPr wrap="square" anchor="t">
            <a:normAutofit/>
          </a:bodyPr>
          <a:lstStyle/>
          <a:p>
            <a:endParaRPr lang="en-US" altLang="en-US" dirty="0"/>
          </a:p>
          <a:p>
            <a:r>
              <a:rPr lang="en-US" altLang="en-US" dirty="0"/>
              <a:t>Medical information is not shared with a supervisor</a:t>
            </a:r>
          </a:p>
          <a:p>
            <a:r>
              <a:rPr lang="en-US" altLang="en-US" dirty="0"/>
              <a:t>Accommodation information is shared on a need-to-know basis</a:t>
            </a:r>
          </a:p>
          <a:p>
            <a:r>
              <a:rPr lang="en-US" altLang="en-US" dirty="0"/>
              <a:t>Co-workers not entitled to any medical information</a:t>
            </a:r>
          </a:p>
          <a:p>
            <a:r>
              <a:rPr lang="en-US" altLang="en-US" dirty="0"/>
              <a:t>Human Resources stores all medical Information</a:t>
            </a:r>
          </a:p>
          <a:p>
            <a:endParaRPr lang="en-US" altLang="en-US" dirty="0"/>
          </a:p>
        </p:txBody>
      </p:sp>
      <p:pic>
        <p:nvPicPr>
          <p:cNvPr id="4" name="Picture Placeholder 3">
            <a:extLst>
              <a:ext uri="{FF2B5EF4-FFF2-40B4-BE49-F238E27FC236}">
                <a16:creationId xmlns:a16="http://schemas.microsoft.com/office/drawing/2014/main" id="{B578E6E2-7B07-4AC5-94BF-D11A36D6F8B6}"/>
              </a:ext>
            </a:extLst>
          </p:cNvPr>
          <p:cNvPicPr>
            <a:picLocks noGrp="1" noChangeAspect="1"/>
          </p:cNvPicPr>
          <p:nvPr>
            <p:ph type="pic" sz="quarter" idx="13"/>
          </p:nvPr>
        </p:nvPicPr>
        <p:blipFill>
          <a:blip r:embed="rId3"/>
          <a:srcRect t="17027" b="17027"/>
          <a:stretch>
            <a:fillRect/>
          </a:stretch>
        </p:blipFill>
        <p:spPr>
          <a:prstGeom prst="rect">
            <a:avLst/>
          </a:prstGeom>
        </p:spPr>
      </p:pic>
      <p:pic>
        <p:nvPicPr>
          <p:cNvPr id="9" name="Picture Placeholder 8">
            <a:extLst>
              <a:ext uri="{FF2B5EF4-FFF2-40B4-BE49-F238E27FC236}">
                <a16:creationId xmlns:a16="http://schemas.microsoft.com/office/drawing/2014/main" id="{157B8098-A10C-4F6C-9AD1-F66B6C0510D2}"/>
              </a:ext>
            </a:extLst>
          </p:cNvPr>
          <p:cNvPicPr>
            <a:picLocks noGrp="1" noChangeAspect="1"/>
          </p:cNvPicPr>
          <p:nvPr>
            <p:ph type="pic" sz="quarter" idx="14"/>
          </p:nvPr>
        </p:nvPicPr>
        <p:blipFill>
          <a:blip r:embed="rId4"/>
          <a:srcRect l="15068" r="15068"/>
          <a:stretch>
            <a:fillRect/>
          </a:stretch>
        </p:blipFill>
        <p:spPr>
          <a:prstGeom prst="rect">
            <a:avLst/>
          </a:prstGeom>
        </p:spPr>
      </p:pic>
    </p:spTree>
    <p:extLst>
      <p:ext uri="{BB962C8B-B14F-4D97-AF65-F5344CB8AC3E}">
        <p14:creationId xmlns:p14="http://schemas.microsoft.com/office/powerpoint/2010/main" val="267104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FCC38-D58E-4E17-AA29-4F5F2A66F1EA}"/>
              </a:ext>
            </a:extLst>
          </p:cNvPr>
          <p:cNvSpPr>
            <a:spLocks noGrp="1"/>
          </p:cNvSpPr>
          <p:nvPr>
            <p:ph type="title"/>
          </p:nvPr>
        </p:nvSpPr>
        <p:spPr/>
        <p:txBody>
          <a:bodyPr>
            <a:normAutofit/>
          </a:bodyPr>
          <a:lstStyle/>
          <a:p>
            <a:r>
              <a:rPr lang="en-US" dirty="0"/>
              <a:t>Employee Privacy: Medical Inquiries</a:t>
            </a:r>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762000" y="1905000"/>
            <a:ext cx="5334000" cy="3276600"/>
          </a:xfrm>
        </p:spPr>
        <p:txBody>
          <a:bodyPr wrap="square" anchor="t">
            <a:normAutofit fontScale="85000" lnSpcReduction="20000"/>
          </a:bodyPr>
          <a:lstStyle/>
          <a:p>
            <a:endParaRPr lang="en-US" altLang="en-US" dirty="0"/>
          </a:p>
          <a:p>
            <a:r>
              <a:rPr lang="en-US" altLang="en-US" dirty="0"/>
              <a:t>Applicants</a:t>
            </a:r>
          </a:p>
          <a:p>
            <a:pPr marL="285750" indent="-285750">
              <a:buFont typeface="Arial" panose="020B0604020202020204" pitchFamily="34" charset="0"/>
              <a:buChar char="•"/>
            </a:pPr>
            <a:r>
              <a:rPr lang="en-US" altLang="en-US" dirty="0"/>
              <a:t>No questions about medical status, medical history, disabilities, or severity of any medical condition</a:t>
            </a:r>
          </a:p>
          <a:p>
            <a:pPr marL="285750" indent="-285750">
              <a:buFont typeface="Arial" panose="020B0604020202020204" pitchFamily="34" charset="0"/>
              <a:buChar char="•"/>
            </a:pPr>
            <a:r>
              <a:rPr lang="en-US" altLang="en-US" dirty="0"/>
              <a:t>Can ask if they can perform job functions</a:t>
            </a:r>
          </a:p>
          <a:p>
            <a:r>
              <a:rPr lang="en-US" altLang="en-US" dirty="0"/>
              <a:t>Employees</a:t>
            </a:r>
          </a:p>
          <a:p>
            <a:pPr marL="285750" indent="-285750">
              <a:buFont typeface="Arial" panose="020B0604020202020204" pitchFamily="34" charset="0"/>
              <a:buChar char="•"/>
            </a:pPr>
            <a:r>
              <a:rPr lang="en-US" altLang="en-US" dirty="0"/>
              <a:t>No questions about medical status, medical history, family medical history, or specifics about disabilities or medical conditions</a:t>
            </a:r>
          </a:p>
          <a:p>
            <a:pPr marL="285750" indent="-285750">
              <a:buFont typeface="Arial" panose="020B0604020202020204" pitchFamily="34" charset="0"/>
              <a:buChar char="•"/>
            </a:pPr>
            <a:r>
              <a:rPr lang="en-US" altLang="en-US" dirty="0"/>
              <a:t>Tell employees that you are concerned, but you cannot discuss these issues with them for employee’s and manager’s protection </a:t>
            </a:r>
          </a:p>
          <a:p>
            <a:pPr marL="285750" indent="-285750">
              <a:buFont typeface="Arial" panose="020B0604020202020204" pitchFamily="34" charset="0"/>
              <a:buChar char="•"/>
            </a:pPr>
            <a:r>
              <a:rPr lang="en-US" altLang="en-US" dirty="0"/>
              <a:t>Refer to Human Resources </a:t>
            </a:r>
          </a:p>
          <a:p>
            <a:endParaRPr lang="en-US" altLang="en-US" dirty="0"/>
          </a:p>
        </p:txBody>
      </p:sp>
      <p:pic>
        <p:nvPicPr>
          <p:cNvPr id="5" name="Picture Placeholder 4">
            <a:extLst>
              <a:ext uri="{FF2B5EF4-FFF2-40B4-BE49-F238E27FC236}">
                <a16:creationId xmlns:a16="http://schemas.microsoft.com/office/drawing/2014/main" id="{3C1D9A90-3285-438C-A5F7-1D857DA155EB}"/>
              </a:ext>
            </a:extLst>
          </p:cNvPr>
          <p:cNvPicPr>
            <a:picLocks noGrp="1" noChangeAspect="1"/>
          </p:cNvPicPr>
          <p:nvPr>
            <p:ph type="pic" sz="quarter" idx="14"/>
          </p:nvPr>
        </p:nvPicPr>
        <p:blipFill>
          <a:blip r:embed="rId3"/>
          <a:srcRect t="4129" b="4129"/>
          <a:stretch>
            <a:fillRect/>
          </a:stretch>
        </p:blipFill>
        <p:spPr>
          <a:prstGeom prst="rect">
            <a:avLst/>
          </a:prstGeom>
        </p:spPr>
      </p:pic>
      <p:pic>
        <p:nvPicPr>
          <p:cNvPr id="4" name="Picture Placeholder 3">
            <a:extLst>
              <a:ext uri="{FF2B5EF4-FFF2-40B4-BE49-F238E27FC236}">
                <a16:creationId xmlns:a16="http://schemas.microsoft.com/office/drawing/2014/main" id="{E972F670-E095-476E-BC9E-4CE3503C0B98}"/>
              </a:ext>
            </a:extLst>
          </p:cNvPr>
          <p:cNvPicPr>
            <a:picLocks noGrp="1" noChangeAspect="1"/>
          </p:cNvPicPr>
          <p:nvPr>
            <p:ph type="pic" sz="quarter" idx="13"/>
          </p:nvPr>
        </p:nvPicPr>
        <p:blipFill>
          <a:blip r:embed="rId4"/>
          <a:srcRect t="17027" b="17027"/>
          <a:stretch>
            <a:fillRect/>
          </a:stretch>
        </p:blipFill>
        <p:spPr>
          <a:prstGeom prst="rect">
            <a:avLst/>
          </a:prstGeom>
        </p:spPr>
      </p:pic>
    </p:spTree>
    <p:extLst>
      <p:ext uri="{BB962C8B-B14F-4D97-AF65-F5344CB8AC3E}">
        <p14:creationId xmlns:p14="http://schemas.microsoft.com/office/powerpoint/2010/main" val="389383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525301" y="1951672"/>
            <a:ext cx="9141397" cy="1477328"/>
          </a:xfrm>
        </p:spPr>
        <p:txBody>
          <a:bodyPr/>
          <a:lstStyle/>
          <a:p>
            <a:r>
              <a:rPr lang="en-US" sz="9600" dirty="0"/>
              <a:t>Questions </a:t>
            </a:r>
            <a:r>
              <a:rPr lang="en-US" sz="9600" dirty="0">
                <a:solidFill>
                  <a:schemeClr val="accent4">
                    <a:lumMod val="50000"/>
                  </a:schemeClr>
                </a:solidFill>
              </a:rPr>
              <a:t>?</a:t>
            </a:r>
            <a:endParaRPr lang="en-US" sz="9600" dirty="0"/>
          </a:p>
        </p:txBody>
      </p:sp>
      <p:sp>
        <p:nvSpPr>
          <p:cNvPr id="7" name="Text Placeholder 6">
            <a:extLst>
              <a:ext uri="{FF2B5EF4-FFF2-40B4-BE49-F238E27FC236}">
                <a16:creationId xmlns:a16="http://schemas.microsoft.com/office/drawing/2014/main" id="{C3BC92DE-1779-4A44-AED9-0261C2497DD9}"/>
              </a:ext>
            </a:extLst>
          </p:cNvPr>
          <p:cNvSpPr>
            <a:spLocks noGrp="1"/>
          </p:cNvSpPr>
          <p:nvPr>
            <p:ph type="body" sz="quarter" idx="12"/>
          </p:nvPr>
        </p:nvSpPr>
        <p:spPr>
          <a:xfrm>
            <a:off x="2196307" y="3260705"/>
            <a:ext cx="7799387" cy="1534757"/>
          </a:xfrm>
        </p:spPr>
        <p:txBody>
          <a:bodyPr/>
          <a:lstStyle/>
          <a:p>
            <a:endParaRPr lang="en-US" dirty="0">
              <a:solidFill>
                <a:schemeClr val="accent4">
                  <a:lumMod val="50000"/>
                </a:schemeClr>
              </a:solidFill>
            </a:endParaRPr>
          </a:p>
        </p:txBody>
      </p:sp>
    </p:spTree>
    <p:extLst>
      <p:ext uri="{BB962C8B-B14F-4D97-AF65-F5344CB8AC3E}">
        <p14:creationId xmlns:p14="http://schemas.microsoft.com/office/powerpoint/2010/main" val="382822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C5EA60-12FC-4FB7-9CED-CDC28177F4B1}"/>
              </a:ext>
            </a:extLst>
          </p:cNvPr>
          <p:cNvSpPr>
            <a:spLocks noGrp="1"/>
          </p:cNvSpPr>
          <p:nvPr>
            <p:ph type="title"/>
          </p:nvPr>
        </p:nvSpPr>
        <p:spPr/>
        <p:txBody>
          <a:bodyPr/>
          <a:lstStyle/>
          <a:p>
            <a:r>
              <a:rPr lang="en-US" dirty="0"/>
              <a:t>NMPASI</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676940" y="2004126"/>
            <a:ext cx="7106094" cy="4556163"/>
          </a:xfrm>
        </p:spPr>
        <p:txBody>
          <a:bodyPr vert="horz" lIns="91440" tIns="45720" rIns="91440" bIns="45720" rtlCol="0" anchor="t">
            <a:normAutofit/>
          </a:bodyPr>
          <a:lstStyle/>
          <a:p>
            <a:r>
              <a:rPr lang="en-US" altLang="en-US" dirty="0"/>
              <a:t>Northern Marianas Protection &amp; Advocacy System Inc</a:t>
            </a:r>
          </a:p>
          <a:p>
            <a:pPr marL="285750" indent="-285750">
              <a:buFont typeface="Arial" panose="020B0604020202020204" pitchFamily="34" charset="0"/>
              <a:buChar char="•"/>
            </a:pPr>
            <a:r>
              <a:rPr lang="en-US" altLang="en-US" dirty="0"/>
              <a:t>Established in 1993</a:t>
            </a:r>
          </a:p>
          <a:p>
            <a:pPr marL="285750" indent="-285750">
              <a:buFont typeface="Arial" panose="020B0604020202020204" pitchFamily="34" charset="0"/>
              <a:buChar char="•"/>
            </a:pPr>
            <a:r>
              <a:rPr lang="en-US" altLang="en-US" dirty="0"/>
              <a:t>“To Protect the civil, legal, and human rights of individuals with disabilities”</a:t>
            </a:r>
          </a:p>
          <a:p>
            <a:r>
              <a:rPr lang="en-US" altLang="en-US" dirty="0"/>
              <a:t>	Goals</a:t>
            </a:r>
          </a:p>
          <a:p>
            <a:r>
              <a:rPr lang="en-US" altLang="en-US" dirty="0"/>
              <a:t>Provide legally based advocacy services for people with disabilities and their families in the CNMI</a:t>
            </a:r>
          </a:p>
          <a:p>
            <a:r>
              <a:rPr lang="en-US" altLang="en-US" dirty="0"/>
              <a:t>Advance the understanding of P&amp;A services and other disability related issues in the CNMI</a:t>
            </a:r>
          </a:p>
          <a:p>
            <a:r>
              <a:rPr lang="en-US" altLang="en-US" dirty="0"/>
              <a:t>Voices For those who are unable to speak</a:t>
            </a:r>
          </a:p>
        </p:txBody>
      </p:sp>
      <p:pic>
        <p:nvPicPr>
          <p:cNvPr id="3" name="Picture 2">
            <a:extLst>
              <a:ext uri="{FF2B5EF4-FFF2-40B4-BE49-F238E27FC236}">
                <a16:creationId xmlns:a16="http://schemas.microsoft.com/office/drawing/2014/main" id="{6A44B2BC-651B-4341-AE5D-740E7821EF29}"/>
              </a:ext>
            </a:extLst>
          </p:cNvPr>
          <p:cNvPicPr>
            <a:picLocks noChangeAspect="1"/>
          </p:cNvPicPr>
          <p:nvPr/>
        </p:nvPicPr>
        <p:blipFill>
          <a:blip r:embed="rId2"/>
          <a:stretch>
            <a:fillRect/>
          </a:stretch>
        </p:blipFill>
        <p:spPr>
          <a:xfrm>
            <a:off x="7238998" y="170266"/>
            <a:ext cx="2022970" cy="2055337"/>
          </a:xfrm>
          <a:prstGeom prst="rect">
            <a:avLst/>
          </a:prstGeom>
        </p:spPr>
      </p:pic>
    </p:spTree>
    <p:extLst>
      <p:ext uri="{BB962C8B-B14F-4D97-AF65-F5344CB8AC3E}">
        <p14:creationId xmlns:p14="http://schemas.microsoft.com/office/powerpoint/2010/main" val="317406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769EF9-1612-42F9-BB93-658619D321FF}"/>
              </a:ext>
            </a:extLst>
          </p:cNvPr>
          <p:cNvSpPr>
            <a:spLocks noGrp="1"/>
          </p:cNvSpPr>
          <p:nvPr>
            <p:ph type="title"/>
          </p:nvPr>
        </p:nvSpPr>
        <p:spPr>
          <a:xfrm>
            <a:off x="4223783" y="193196"/>
            <a:ext cx="7219043" cy="1189037"/>
          </a:xfrm>
        </p:spPr>
        <p:txBody>
          <a:bodyPr>
            <a:noAutofit/>
          </a:bodyPr>
          <a:lstStyle/>
          <a:p>
            <a:pPr algn="ctr"/>
            <a:r>
              <a:rPr lang="en-US" sz="6600" dirty="0"/>
              <a:t>Thank you	</a:t>
            </a:r>
            <a:br>
              <a:rPr lang="en-US" sz="6600" dirty="0"/>
            </a:br>
            <a:r>
              <a:rPr lang="en-US" sz="6600" dirty="0"/>
              <a:t>	</a:t>
            </a:r>
          </a:p>
        </p:txBody>
      </p:sp>
      <p:sp>
        <p:nvSpPr>
          <p:cNvPr id="3" name="Text Placeholder 2">
            <a:extLst>
              <a:ext uri="{FF2B5EF4-FFF2-40B4-BE49-F238E27FC236}">
                <a16:creationId xmlns:a16="http://schemas.microsoft.com/office/drawing/2014/main" id="{D3316BC9-7937-4417-B232-1B37F4796011}"/>
              </a:ext>
            </a:extLst>
          </p:cNvPr>
          <p:cNvSpPr>
            <a:spLocks noGrp="1"/>
          </p:cNvSpPr>
          <p:nvPr>
            <p:ph type="body" sz="quarter" idx="11"/>
          </p:nvPr>
        </p:nvSpPr>
        <p:spPr>
          <a:xfrm>
            <a:off x="3317358" y="1382233"/>
            <a:ext cx="8359386" cy="5050465"/>
          </a:xfrm>
        </p:spPr>
        <p:txBody>
          <a:bodyPr>
            <a:normAutofit fontScale="92500" lnSpcReduction="10000"/>
          </a:bodyPr>
          <a:lstStyle/>
          <a:p>
            <a:pPr algn="ctr"/>
            <a:r>
              <a:rPr lang="en-US" sz="4300" dirty="0"/>
              <a:t>Disability Law &amp; Job Accommodation</a:t>
            </a:r>
          </a:p>
          <a:p>
            <a:pPr algn="ctr"/>
            <a:endParaRPr lang="en-US" sz="4400" dirty="0"/>
          </a:p>
          <a:p>
            <a:pPr algn="ctr"/>
            <a:r>
              <a:rPr lang="en-US" sz="3900" dirty="0"/>
              <a:t>Northern Marianas Protection &amp; Advocacy System Inc (NMPASI)</a:t>
            </a:r>
          </a:p>
          <a:p>
            <a:pPr algn="ctr"/>
            <a:endParaRPr lang="en-US" sz="4400" dirty="0"/>
          </a:p>
          <a:p>
            <a:pPr algn="ctr"/>
            <a:r>
              <a:rPr lang="en-US" sz="4400" dirty="0"/>
              <a:t>Sharleen Sablan</a:t>
            </a:r>
          </a:p>
          <a:p>
            <a:pPr algn="ctr"/>
            <a:r>
              <a:rPr lang="en-US" sz="4400" dirty="0"/>
              <a:t>Luis </a:t>
            </a:r>
            <a:r>
              <a:rPr lang="en-US" sz="4400" dirty="0" err="1"/>
              <a:t>Macaranas</a:t>
            </a:r>
            <a:endParaRPr lang="en-US" sz="4400" dirty="0"/>
          </a:p>
        </p:txBody>
      </p:sp>
      <p:pic>
        <p:nvPicPr>
          <p:cNvPr id="2" name="Picture 1">
            <a:extLst>
              <a:ext uri="{FF2B5EF4-FFF2-40B4-BE49-F238E27FC236}">
                <a16:creationId xmlns:a16="http://schemas.microsoft.com/office/drawing/2014/main" id="{78C7BB5D-A5B8-4A0C-9F42-F4CCFB4FBF8E}"/>
              </a:ext>
            </a:extLst>
          </p:cNvPr>
          <p:cNvPicPr>
            <a:picLocks noChangeAspect="1"/>
          </p:cNvPicPr>
          <p:nvPr/>
        </p:nvPicPr>
        <p:blipFill>
          <a:blip r:embed="rId2"/>
          <a:stretch>
            <a:fillRect/>
          </a:stretch>
        </p:blipFill>
        <p:spPr>
          <a:xfrm>
            <a:off x="10195406" y="425302"/>
            <a:ext cx="1902117" cy="1932599"/>
          </a:xfrm>
          <a:prstGeom prst="rect">
            <a:avLst/>
          </a:prstGeom>
        </p:spPr>
      </p:pic>
    </p:spTree>
    <p:extLst>
      <p:ext uri="{BB962C8B-B14F-4D97-AF65-F5344CB8AC3E}">
        <p14:creationId xmlns:p14="http://schemas.microsoft.com/office/powerpoint/2010/main" val="123622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155495"/>
            <a:ext cx="9141397" cy="615553"/>
          </a:xfrm>
        </p:spPr>
        <p:txBody>
          <a:bodyPr/>
          <a:lstStyle/>
          <a:p>
            <a:pPr algn="ctr"/>
            <a:r>
              <a:rPr lang="en-US" dirty="0"/>
              <a:t>Learning Goal and Objectives</a:t>
            </a:r>
            <a:endParaRPr lang="en-US" sz="4000" b="1" dirty="0">
              <a:solidFill>
                <a:schemeClr val="tx1"/>
              </a:solidFill>
            </a:endParaRP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2302632" y="2386284"/>
            <a:ext cx="7799387" cy="2700669"/>
          </a:xfrm>
        </p:spPr>
        <p:txBody>
          <a:bodyPr/>
          <a:lstStyle/>
          <a:p>
            <a:pPr algn="l"/>
            <a:r>
              <a:rPr lang="en-US" sz="2400" b="1" dirty="0"/>
              <a:t>Goals </a:t>
            </a:r>
          </a:p>
          <a:p>
            <a:pPr algn="l"/>
            <a:r>
              <a:rPr lang="en-US" sz="2400" dirty="0"/>
              <a:t>Ensure all members of the community are treated with dignity and respect to create an environment free from disability related discrimination and harassment.</a:t>
            </a:r>
          </a:p>
          <a:p>
            <a:pPr algn="l"/>
            <a:r>
              <a:rPr lang="en-US" sz="2400" b="1" dirty="0"/>
              <a:t>Objective</a:t>
            </a:r>
          </a:p>
          <a:p>
            <a:pPr marL="285750" indent="-285750" algn="l">
              <a:buFont typeface="Arial" panose="020B0604020202020204" pitchFamily="34" charset="0"/>
              <a:buChar char="•"/>
            </a:pPr>
            <a:r>
              <a:rPr lang="en-US" sz="2400" dirty="0">
                <a:solidFill>
                  <a:schemeClr val="tx1"/>
                </a:solidFill>
              </a:rPr>
              <a:t>What is a disability</a:t>
            </a:r>
          </a:p>
          <a:p>
            <a:pPr marL="285750" indent="-285750" algn="l">
              <a:buFont typeface="Arial" panose="020B0604020202020204" pitchFamily="34" charset="0"/>
              <a:buChar char="•"/>
            </a:pPr>
            <a:r>
              <a:rPr lang="en-US" sz="2400" dirty="0"/>
              <a:t>Have a basic understanding Laws that protect individual with disabilities</a:t>
            </a:r>
          </a:p>
          <a:p>
            <a:pPr marL="285750" indent="-285750" algn="l">
              <a:buFont typeface="Arial" panose="020B0604020202020204" pitchFamily="34" charset="0"/>
              <a:buChar char="•"/>
            </a:pPr>
            <a:r>
              <a:rPr lang="en-US" sz="2400" dirty="0"/>
              <a:t>Basic Understanding of the Family Medical Leave Act (FMLA)</a:t>
            </a:r>
          </a:p>
          <a:p>
            <a:pPr marL="285750" indent="-285750" algn="l">
              <a:buFont typeface="Arial" panose="020B0604020202020204" pitchFamily="34" charset="0"/>
              <a:buChar char="•"/>
            </a:pPr>
            <a:r>
              <a:rPr lang="en-US" sz="2400" dirty="0"/>
              <a:t>What are reasonable accommodation</a:t>
            </a:r>
          </a:p>
          <a:p>
            <a:pPr marL="285750" indent="-285750" algn="l">
              <a:buFont typeface="Arial" panose="020B0604020202020204" pitchFamily="34" charset="0"/>
              <a:buChar char="•"/>
            </a:pPr>
            <a:r>
              <a:rPr lang="en-US" sz="2400" dirty="0"/>
              <a:t>Employee Privacy</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endParaRPr lang="en-US" dirty="0">
              <a:solidFill>
                <a:schemeClr val="tx1"/>
              </a:solidFill>
            </a:endParaRPr>
          </a:p>
          <a:p>
            <a:pPr marL="285750" indent="-285750" algn="l">
              <a:buFont typeface="Arial" panose="020B0604020202020204" pitchFamily="34" charset="0"/>
              <a:buChar char="•"/>
            </a:pP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8523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E50E06-E63E-4F56-A2A4-9E76FE39B5A4}"/>
              </a:ext>
            </a:extLst>
          </p:cNvPr>
          <p:cNvSpPr>
            <a:spLocks noGrp="1"/>
          </p:cNvSpPr>
          <p:nvPr>
            <p:ph type="title"/>
          </p:nvPr>
        </p:nvSpPr>
        <p:spPr/>
        <p:txBody>
          <a:bodyPr>
            <a:normAutofit fontScale="90000"/>
          </a:bodyPr>
          <a:lstStyle/>
          <a:p>
            <a:r>
              <a:rPr lang="en-US" dirty="0"/>
              <a:t>Why is this presentation important</a:t>
            </a:r>
          </a:p>
        </p:txBody>
      </p:sp>
      <p:sp>
        <p:nvSpPr>
          <p:cNvPr id="3" name="Text Placeholder 2">
            <a:extLst>
              <a:ext uri="{FF2B5EF4-FFF2-40B4-BE49-F238E27FC236}">
                <a16:creationId xmlns:a16="http://schemas.microsoft.com/office/drawing/2014/main" id="{00F984E2-31A5-468B-BDD2-9BF3D346F298}"/>
              </a:ext>
            </a:extLst>
          </p:cNvPr>
          <p:cNvSpPr>
            <a:spLocks noGrp="1"/>
          </p:cNvSpPr>
          <p:nvPr>
            <p:ph type="body" sz="quarter" idx="11"/>
          </p:nvPr>
        </p:nvSpPr>
        <p:spPr>
          <a:xfrm>
            <a:off x="762000" y="1905000"/>
            <a:ext cx="5334000" cy="4509900"/>
          </a:xfrm>
        </p:spPr>
        <p:txBody>
          <a:bodyPr>
            <a:normAutofit/>
          </a:bodyPr>
          <a:lstStyle/>
          <a:p>
            <a:pPr lvl="1"/>
            <a:r>
              <a:rPr lang="en-US" dirty="0"/>
              <a:t>There are 2,949 people with disability in the CNMI, that 5% of the total population</a:t>
            </a:r>
          </a:p>
          <a:p>
            <a:pPr lvl="1"/>
            <a:r>
              <a:rPr lang="en-US" dirty="0"/>
              <a:t>Out of the CNMI disability population 18% or 1905 are within the legal age group of employment.</a:t>
            </a:r>
          </a:p>
          <a:p>
            <a:pPr lvl="1"/>
            <a:r>
              <a:rPr lang="en-US" dirty="0"/>
              <a:t>People with disabilities in the United States, making up an estimated 20% of the total population.</a:t>
            </a:r>
          </a:p>
          <a:p>
            <a:pPr lvl="1"/>
            <a:r>
              <a:rPr lang="en-US" dirty="0"/>
              <a:t>There are 133 million people in the United States living with a chronic health condition. That number is expected to increase to 150 million by 2030</a:t>
            </a:r>
          </a:p>
          <a:p>
            <a:pPr lvl="1"/>
            <a:r>
              <a:rPr lang="en-US" dirty="0"/>
              <a:t>Attitudes and stereotypes remain the main barriers to successful employment reported by people with disabilities.</a:t>
            </a:r>
          </a:p>
          <a:p>
            <a:endParaRPr lang="en-US" dirty="0"/>
          </a:p>
        </p:txBody>
      </p:sp>
      <p:pic>
        <p:nvPicPr>
          <p:cNvPr id="1026" name="Picture 2" descr="Dignity Project Community Hub brings people together to break disability  stereotypes – Griffith News">
            <a:extLst>
              <a:ext uri="{FF2B5EF4-FFF2-40B4-BE49-F238E27FC236}">
                <a16:creationId xmlns:a16="http://schemas.microsoft.com/office/drawing/2014/main" id="{4ADDE999-559A-4E9C-908A-C48D8E5AF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6234" y="956180"/>
            <a:ext cx="3435531" cy="23164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78BF58C-46AA-4EAA-8B19-D827AF981183}"/>
              </a:ext>
            </a:extLst>
          </p:cNvPr>
          <p:cNvPicPr>
            <a:picLocks noChangeAspect="1"/>
          </p:cNvPicPr>
          <p:nvPr/>
        </p:nvPicPr>
        <p:blipFill>
          <a:blip r:embed="rId4"/>
          <a:stretch>
            <a:fillRect/>
          </a:stretch>
        </p:blipFill>
        <p:spPr>
          <a:xfrm>
            <a:off x="7118818" y="3585372"/>
            <a:ext cx="4050361" cy="2268202"/>
          </a:xfrm>
          <a:prstGeom prst="rect">
            <a:avLst/>
          </a:prstGeom>
        </p:spPr>
      </p:pic>
    </p:spTree>
    <p:extLst>
      <p:ext uri="{BB962C8B-B14F-4D97-AF65-F5344CB8AC3E}">
        <p14:creationId xmlns:p14="http://schemas.microsoft.com/office/powerpoint/2010/main" val="181141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037412-7BC5-4AAA-8ED5-FC377A84CB0C}"/>
              </a:ext>
            </a:extLst>
          </p:cNvPr>
          <p:cNvSpPr>
            <a:spLocks noGrp="1"/>
          </p:cNvSpPr>
          <p:nvPr>
            <p:ph type="title"/>
          </p:nvPr>
        </p:nvSpPr>
        <p:spPr/>
        <p:txBody>
          <a:bodyPr/>
          <a:lstStyle/>
          <a:p>
            <a:r>
              <a:rPr lang="en-US" dirty="0"/>
              <a:t>What is a disability?</a:t>
            </a:r>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2200940" y="1619692"/>
            <a:ext cx="8976073" cy="4167153"/>
          </a:xfrm>
        </p:spPr>
        <p:txBody>
          <a:bodyPr vert="horz" lIns="91440" tIns="45720" rIns="91440" bIns="45720" rtlCol="0" anchor="t">
            <a:normAutofit fontScale="85000" lnSpcReduction="10000"/>
          </a:bodyPr>
          <a:lstStyle/>
          <a:p>
            <a:pPr marL="909638" lvl="1" indent="0" defTabSz="457200" fontAlgn="base">
              <a:lnSpc>
                <a:spcPct val="100000"/>
              </a:lnSpc>
              <a:spcBef>
                <a:spcPct val="30000"/>
              </a:spcBef>
              <a:spcAft>
                <a:spcPct val="0"/>
              </a:spcAft>
              <a:buNone/>
              <a:defRPr/>
            </a:pPr>
            <a:r>
              <a:rPr lang="en-US" sz="2600" dirty="0">
                <a:latin typeface="Constantia" panose="02030602050306030303" pitchFamily="18" charset="0"/>
                <a:cs typeface="Times New Roman" pitchFamily="18" charset="0"/>
              </a:rPr>
              <a:t>The ADA defines a person with a disability as a person who has a physical or mental impairment that substantially limits one or more major life activity. This includes people who have a record of such an impairment, even if they do not currently have a disability. It also includes individuals who do not have a disability but are regarded as having a disability. The ADA also makes it unlawful to discriminate against a person based on that person’s association with a person with a disability.</a:t>
            </a:r>
          </a:p>
          <a:p>
            <a:pPr marL="1366838" lvl="1" indent="-457200" defTabSz="457200" fontAlgn="base">
              <a:lnSpc>
                <a:spcPct val="100000"/>
              </a:lnSpc>
              <a:spcBef>
                <a:spcPct val="30000"/>
              </a:spcBef>
              <a:spcAft>
                <a:spcPct val="0"/>
              </a:spcAft>
              <a:defRPr/>
            </a:pPr>
            <a:r>
              <a:rPr lang="en-US" sz="2600" dirty="0">
                <a:latin typeface="Constantia" panose="02030602050306030303" pitchFamily="18" charset="0"/>
                <a:cs typeface="Times New Roman" pitchFamily="18" charset="0"/>
              </a:rPr>
              <a:t>R</a:t>
            </a:r>
            <a:r>
              <a:rPr kumimoji="0" lang="en-US" sz="2600" b="0" i="0" u="none" strike="noStrike" kern="1200" cap="none" spc="0" normalizeH="0" baseline="0" noProof="0" dirty="0" err="1">
                <a:ln>
                  <a:noFill/>
                </a:ln>
                <a:effectLst/>
                <a:uLnTx/>
                <a:uFillTx/>
                <a:latin typeface="Constantia" panose="02030602050306030303" pitchFamily="18" charset="0"/>
                <a:ea typeface="+mn-ea"/>
                <a:cs typeface="Times New Roman" pitchFamily="18" charset="0"/>
              </a:rPr>
              <a:t>ecord</a:t>
            </a:r>
            <a:r>
              <a:rPr kumimoji="0" lang="en-US" sz="2600" b="0" i="0" u="none" strike="noStrike" kern="1200" cap="none" spc="0" normalizeH="0" baseline="0" noProof="0" dirty="0">
                <a:ln>
                  <a:noFill/>
                </a:ln>
                <a:effectLst/>
                <a:uLnTx/>
                <a:uFillTx/>
                <a:latin typeface="Constantia" panose="02030602050306030303" pitchFamily="18" charset="0"/>
                <a:ea typeface="+mn-ea"/>
                <a:cs typeface="Times New Roman" pitchFamily="18" charset="0"/>
              </a:rPr>
              <a:t> of such an impairment, even if they do not currently have a disability.</a:t>
            </a:r>
          </a:p>
          <a:p>
            <a:pPr marL="1366838" lvl="1" indent="-457200" defTabSz="457200" fontAlgn="base">
              <a:lnSpc>
                <a:spcPct val="100000"/>
              </a:lnSpc>
              <a:spcBef>
                <a:spcPct val="30000"/>
              </a:spcBef>
              <a:spcAft>
                <a:spcPct val="0"/>
              </a:spcAft>
              <a:defRPr/>
            </a:pPr>
            <a:r>
              <a:rPr lang="en-US" sz="2600" dirty="0">
                <a:latin typeface="Constantia" panose="02030602050306030303" pitchFamily="18" charset="0"/>
                <a:cs typeface="Times New Roman" pitchFamily="18" charset="0"/>
              </a:rPr>
              <a:t>R</a:t>
            </a:r>
            <a:r>
              <a:rPr kumimoji="0" lang="en-US" sz="2600" b="0" i="0" u="none" strike="noStrike" kern="1200" cap="none" spc="0" normalizeH="0" baseline="0" noProof="0" dirty="0" err="1">
                <a:ln>
                  <a:noFill/>
                </a:ln>
                <a:effectLst/>
                <a:uLnTx/>
                <a:uFillTx/>
                <a:latin typeface="Constantia" panose="02030602050306030303" pitchFamily="18" charset="0"/>
                <a:ea typeface="+mn-ea"/>
                <a:cs typeface="Times New Roman" pitchFamily="18" charset="0"/>
              </a:rPr>
              <a:t>egarded</a:t>
            </a:r>
            <a:r>
              <a:rPr kumimoji="0" lang="en-US" sz="2600" b="0" i="0" u="none" strike="noStrike" kern="1200" cap="none" spc="0" normalizeH="0" baseline="0" noProof="0" dirty="0">
                <a:ln>
                  <a:noFill/>
                </a:ln>
                <a:effectLst/>
                <a:uLnTx/>
                <a:uFillTx/>
                <a:latin typeface="Constantia" panose="02030602050306030303" pitchFamily="18" charset="0"/>
                <a:ea typeface="+mn-ea"/>
                <a:cs typeface="Times New Roman" pitchFamily="18" charset="0"/>
              </a:rPr>
              <a:t> as having a disability. </a:t>
            </a:r>
          </a:p>
          <a:p>
            <a:pPr marL="1366838" lvl="1" indent="-457200" defTabSz="457200" fontAlgn="base">
              <a:lnSpc>
                <a:spcPct val="100000"/>
              </a:lnSpc>
              <a:spcBef>
                <a:spcPct val="30000"/>
              </a:spcBef>
              <a:spcAft>
                <a:spcPct val="0"/>
              </a:spcAft>
              <a:defRPr/>
            </a:pPr>
            <a:r>
              <a:rPr lang="en-US" sz="2600" dirty="0">
                <a:latin typeface="Constantia" panose="02030602050306030303" pitchFamily="18" charset="0"/>
                <a:cs typeface="Times New Roman" pitchFamily="18" charset="0"/>
              </a:rPr>
              <a:t>P</a:t>
            </a:r>
            <a:r>
              <a:rPr kumimoji="0" lang="en-US" sz="2600" b="0" i="0" u="none" strike="noStrike" kern="1200" cap="none" spc="0" normalizeH="0" baseline="0" noProof="0" dirty="0" err="1">
                <a:ln>
                  <a:noFill/>
                </a:ln>
                <a:effectLst/>
                <a:uLnTx/>
                <a:uFillTx/>
                <a:latin typeface="Constantia" panose="02030602050306030303" pitchFamily="18" charset="0"/>
                <a:ea typeface="+mn-ea"/>
                <a:cs typeface="Times New Roman" pitchFamily="18" charset="0"/>
              </a:rPr>
              <a:t>erson’s</a:t>
            </a:r>
            <a:r>
              <a:rPr kumimoji="0" lang="en-US" sz="2600" b="0" i="0" u="none" strike="noStrike" kern="1200" cap="none" spc="0" normalizeH="0" baseline="0" noProof="0" dirty="0">
                <a:ln>
                  <a:noFill/>
                </a:ln>
                <a:effectLst/>
                <a:uLnTx/>
                <a:uFillTx/>
                <a:latin typeface="Constantia" panose="02030602050306030303" pitchFamily="18" charset="0"/>
                <a:ea typeface="+mn-ea"/>
                <a:cs typeface="Times New Roman" pitchFamily="18" charset="0"/>
              </a:rPr>
              <a:t> association with a person with a disability.</a:t>
            </a:r>
          </a:p>
          <a:p>
            <a:pPr marL="909638" marR="0" lvl="1" indent="0" defTabSz="457200" rtl="0" eaLnBrk="1" fontAlgn="base" latinLnBrk="0" hangingPunct="1">
              <a:lnSpc>
                <a:spcPct val="100000"/>
              </a:lnSpc>
              <a:spcBef>
                <a:spcPct val="30000"/>
              </a:spcBef>
              <a:spcAft>
                <a:spcPct val="0"/>
              </a:spcAft>
              <a:buClrTx/>
              <a:buSzTx/>
              <a:buNone/>
              <a:tabLst/>
              <a:defRPr/>
            </a:pPr>
            <a:endParaRPr kumimoji="0" lang="en-US" sz="2600" b="0" i="0" u="none" strike="noStrike" kern="1200" cap="none" spc="0" normalizeH="0" baseline="0" noProof="0" dirty="0">
              <a:ln>
                <a:noFill/>
              </a:ln>
              <a:effectLst/>
              <a:uLnTx/>
              <a:uFillTx/>
              <a:latin typeface="Constantia" panose="02030602050306030303" pitchFamily="18" charset="0"/>
              <a:ea typeface="+mn-ea"/>
              <a:cs typeface="Times New Roman" pitchFamily="18" charset="0"/>
            </a:endParaRPr>
          </a:p>
          <a:p>
            <a:pPr marL="909638" marR="0" lvl="1" indent="0" algn="l" defTabSz="457200" rtl="0" eaLnBrk="1" fontAlgn="base" latinLnBrk="0" hangingPunct="1">
              <a:lnSpc>
                <a:spcPct val="100000"/>
              </a:lnSpc>
              <a:spcBef>
                <a:spcPct val="30000"/>
              </a:spcBef>
              <a:spcAft>
                <a:spcPct val="0"/>
              </a:spcAft>
              <a:buClrTx/>
              <a:buSzTx/>
              <a:buNone/>
              <a:tabLst/>
              <a:defRPr/>
            </a:pPr>
            <a:endParaRPr kumimoji="0" lang="en-US" sz="2600" b="0" i="0" u="none" strike="noStrike" kern="1200" cap="none" spc="0" normalizeH="0" baseline="0" noProof="0" dirty="0">
              <a:ln>
                <a:noFill/>
              </a:ln>
              <a:effectLst/>
              <a:uLnTx/>
              <a:uFillTx/>
              <a:latin typeface="Constantia" panose="02030602050306030303" pitchFamily="18" charset="0"/>
              <a:ea typeface="+mn-ea"/>
              <a:cs typeface="Times New Roman" pitchFamily="18" charset="0"/>
            </a:endParaRPr>
          </a:p>
          <a:p>
            <a:endParaRPr lang="en-US" dirty="0"/>
          </a:p>
        </p:txBody>
      </p:sp>
      <p:pic>
        <p:nvPicPr>
          <p:cNvPr id="2" name="Picture 1">
            <a:extLst>
              <a:ext uri="{FF2B5EF4-FFF2-40B4-BE49-F238E27FC236}">
                <a16:creationId xmlns:a16="http://schemas.microsoft.com/office/drawing/2014/main" id="{E890D92C-D66F-43D3-85DA-545D6CB4C5D9}"/>
              </a:ext>
            </a:extLst>
          </p:cNvPr>
          <p:cNvPicPr>
            <a:picLocks noChangeAspect="1"/>
          </p:cNvPicPr>
          <p:nvPr/>
        </p:nvPicPr>
        <p:blipFill>
          <a:blip r:embed="rId3"/>
          <a:stretch>
            <a:fillRect/>
          </a:stretch>
        </p:blipFill>
        <p:spPr>
          <a:xfrm>
            <a:off x="10052674" y="4435694"/>
            <a:ext cx="1707978" cy="2422306"/>
          </a:xfrm>
          <a:prstGeom prst="rect">
            <a:avLst/>
          </a:prstGeom>
        </p:spPr>
      </p:pic>
    </p:spTree>
    <p:extLst>
      <p:ext uri="{BB962C8B-B14F-4D97-AF65-F5344CB8AC3E}">
        <p14:creationId xmlns:p14="http://schemas.microsoft.com/office/powerpoint/2010/main" val="270191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7FE383-2E93-40D0-8178-944097E15336}"/>
              </a:ext>
            </a:extLst>
          </p:cNvPr>
          <p:cNvSpPr>
            <a:spLocks noGrp="1"/>
          </p:cNvSpPr>
          <p:nvPr>
            <p:ph type="body" sz="quarter" idx="11"/>
          </p:nvPr>
        </p:nvSpPr>
        <p:spPr>
          <a:xfrm>
            <a:off x="762000" y="1904999"/>
            <a:ext cx="6477000" cy="3777343"/>
          </a:xfrm>
        </p:spPr>
        <p:txBody>
          <a:bodyPr>
            <a:noAutofit/>
          </a:bodyPr>
          <a:lstStyle/>
          <a:p>
            <a:pPr marL="285750" indent="-285750">
              <a:buFont typeface="Arial" panose="020B0604020202020204" pitchFamily="34" charset="0"/>
              <a:buChar char="•"/>
            </a:pPr>
            <a:r>
              <a:rPr lang="en-US" sz="3600" dirty="0"/>
              <a:t>American with Disability Act</a:t>
            </a:r>
          </a:p>
          <a:p>
            <a:pPr marL="285750" indent="-285750">
              <a:buFont typeface="Arial" panose="020B0604020202020204" pitchFamily="34" charset="0"/>
              <a:buChar char="•"/>
            </a:pPr>
            <a:r>
              <a:rPr lang="en-US" sz="3600" dirty="0"/>
              <a:t>Rehabilitation Act</a:t>
            </a:r>
          </a:p>
          <a:p>
            <a:pPr marL="285750" indent="-285750">
              <a:buFont typeface="Arial" panose="020B0604020202020204" pitchFamily="34" charset="0"/>
              <a:buChar char="•"/>
            </a:pPr>
            <a:r>
              <a:rPr lang="en-US" sz="3600" dirty="0"/>
              <a:t>Vietnam Era Veterans’ Readjustment Assistance Act</a:t>
            </a:r>
          </a:p>
          <a:p>
            <a:pPr marL="285750" indent="-285750">
              <a:buFont typeface="Arial" panose="020B0604020202020204" pitchFamily="34" charset="0"/>
              <a:buChar char="•"/>
            </a:pPr>
            <a:endParaRPr lang="en-US" sz="2800" dirty="0"/>
          </a:p>
        </p:txBody>
      </p:sp>
      <p:sp>
        <p:nvSpPr>
          <p:cNvPr id="3" name="Title 2">
            <a:extLst>
              <a:ext uri="{FF2B5EF4-FFF2-40B4-BE49-F238E27FC236}">
                <a16:creationId xmlns:a16="http://schemas.microsoft.com/office/drawing/2014/main" id="{7466F11E-1C82-46DE-987C-4179871AB322}"/>
              </a:ext>
            </a:extLst>
          </p:cNvPr>
          <p:cNvSpPr>
            <a:spLocks noGrp="1"/>
          </p:cNvSpPr>
          <p:nvPr>
            <p:ph type="title"/>
          </p:nvPr>
        </p:nvSpPr>
        <p:spPr/>
        <p:txBody>
          <a:bodyPr>
            <a:normAutofit fontScale="90000"/>
          </a:bodyPr>
          <a:lstStyle/>
          <a:p>
            <a:r>
              <a:rPr lang="en-US" sz="4400" dirty="0"/>
              <a:t>LAWS TO KEEP IN MIND</a:t>
            </a:r>
          </a:p>
        </p:txBody>
      </p:sp>
      <p:pic>
        <p:nvPicPr>
          <p:cNvPr id="4" name="Picture 3">
            <a:extLst>
              <a:ext uri="{FF2B5EF4-FFF2-40B4-BE49-F238E27FC236}">
                <a16:creationId xmlns:a16="http://schemas.microsoft.com/office/drawing/2014/main" id="{510BF04E-84CD-4CD5-945C-FE8568625277}"/>
              </a:ext>
            </a:extLst>
          </p:cNvPr>
          <p:cNvPicPr>
            <a:picLocks noChangeAspect="1"/>
          </p:cNvPicPr>
          <p:nvPr/>
        </p:nvPicPr>
        <p:blipFill>
          <a:blip r:embed="rId2"/>
          <a:stretch>
            <a:fillRect/>
          </a:stretch>
        </p:blipFill>
        <p:spPr>
          <a:xfrm>
            <a:off x="6671709" y="3543300"/>
            <a:ext cx="2038350" cy="2247900"/>
          </a:xfrm>
          <a:prstGeom prst="rect">
            <a:avLst/>
          </a:prstGeom>
        </p:spPr>
      </p:pic>
      <p:pic>
        <p:nvPicPr>
          <p:cNvPr id="5" name="Picture 4">
            <a:extLst>
              <a:ext uri="{FF2B5EF4-FFF2-40B4-BE49-F238E27FC236}">
                <a16:creationId xmlns:a16="http://schemas.microsoft.com/office/drawing/2014/main" id="{CF5575EF-6CCB-46F4-B65D-2049DC196DAD}"/>
              </a:ext>
            </a:extLst>
          </p:cNvPr>
          <p:cNvPicPr>
            <a:picLocks noChangeAspect="1"/>
          </p:cNvPicPr>
          <p:nvPr/>
        </p:nvPicPr>
        <p:blipFill>
          <a:blip r:embed="rId3"/>
          <a:stretch>
            <a:fillRect/>
          </a:stretch>
        </p:blipFill>
        <p:spPr>
          <a:xfrm>
            <a:off x="7976412" y="719505"/>
            <a:ext cx="2513342" cy="1676399"/>
          </a:xfrm>
          <a:prstGeom prst="rect">
            <a:avLst/>
          </a:prstGeom>
        </p:spPr>
      </p:pic>
    </p:spTree>
    <p:extLst>
      <p:ext uri="{BB962C8B-B14F-4D97-AF65-F5344CB8AC3E}">
        <p14:creationId xmlns:p14="http://schemas.microsoft.com/office/powerpoint/2010/main" val="340889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60CF-4EBD-4E2A-AACE-2ED6DF8D9280}"/>
              </a:ext>
            </a:extLst>
          </p:cNvPr>
          <p:cNvSpPr>
            <a:spLocks noGrp="1"/>
          </p:cNvSpPr>
          <p:nvPr>
            <p:ph type="title"/>
          </p:nvPr>
        </p:nvSpPr>
        <p:spPr>
          <a:xfrm>
            <a:off x="1429608" y="734782"/>
            <a:ext cx="9141397" cy="615553"/>
          </a:xfrm>
        </p:spPr>
        <p:txBody>
          <a:bodyPr/>
          <a:lstStyle/>
          <a:p>
            <a:r>
              <a:rPr lang="en-US" dirty="0"/>
              <a:t>American with Disability Act (ADA)</a:t>
            </a:r>
          </a:p>
        </p:txBody>
      </p:sp>
      <p:sp>
        <p:nvSpPr>
          <p:cNvPr id="3" name="Text Placeholder 2">
            <a:extLst>
              <a:ext uri="{FF2B5EF4-FFF2-40B4-BE49-F238E27FC236}">
                <a16:creationId xmlns:a16="http://schemas.microsoft.com/office/drawing/2014/main" id="{37DED7F8-39DB-4534-A08F-2170BFB88BF3}"/>
              </a:ext>
            </a:extLst>
          </p:cNvPr>
          <p:cNvSpPr>
            <a:spLocks noGrp="1"/>
          </p:cNvSpPr>
          <p:nvPr>
            <p:ph type="body" sz="quarter" idx="12"/>
          </p:nvPr>
        </p:nvSpPr>
        <p:spPr>
          <a:xfrm>
            <a:off x="1429608" y="1673880"/>
            <a:ext cx="9611832" cy="2841966"/>
          </a:xfrm>
        </p:spPr>
        <p:txBody>
          <a:bodyPr/>
          <a:lstStyle/>
          <a:p>
            <a:r>
              <a:rPr lang="en-US" dirty="0"/>
              <a:t>The Americans with Disabilities Act (ADA) prohibits discrimination against people with disabilities and guarantees equal opportunities for individuals with disabilities in employment, transportation, public accommodations, state and local government services, and telecommunications. </a:t>
            </a:r>
          </a:p>
          <a:p>
            <a:pPr marL="285750" indent="-285750" algn="l">
              <a:buFont typeface="Arial" panose="020B0604020202020204" pitchFamily="34" charset="0"/>
              <a:buChar char="•"/>
            </a:pPr>
            <a:r>
              <a:rPr lang="en-US" b="1" dirty="0"/>
              <a:t>Title I: Employment</a:t>
            </a:r>
            <a:r>
              <a:rPr lang="en-US" dirty="0"/>
              <a:t> prohibits covered employers from discriminating against people with disabilities in all employment-related activities, including hiring, pay, benefits, firing and promotions. </a:t>
            </a:r>
          </a:p>
          <a:p>
            <a:pPr marL="285750" indent="-285750" algn="l">
              <a:buFont typeface="Arial" panose="020B0604020202020204" pitchFamily="34" charset="0"/>
              <a:buChar char="•"/>
            </a:pPr>
            <a:r>
              <a:rPr lang="en-US" b="1" dirty="0"/>
              <a:t>Title II: State and Local Governments</a:t>
            </a:r>
            <a:r>
              <a:rPr lang="en-US" dirty="0"/>
              <a:t> protects people with disabilities from discrimination in state and local government services, programs and activities.</a:t>
            </a:r>
          </a:p>
          <a:p>
            <a:pPr marL="285750" indent="-285750" algn="l">
              <a:buFont typeface="Arial" panose="020B0604020202020204" pitchFamily="34" charset="0"/>
              <a:buChar char="•"/>
            </a:pPr>
            <a:r>
              <a:rPr lang="en-US" b="1" dirty="0"/>
              <a:t>Title III Public Accommodation &amp; Commercial Facilities </a:t>
            </a:r>
            <a:r>
              <a:rPr lang="en-US" dirty="0"/>
              <a:t>prohibits discrimination on the basis of disability in the activities of places of public accommodations</a:t>
            </a:r>
          </a:p>
          <a:p>
            <a:endParaRPr lang="en-US" dirty="0"/>
          </a:p>
          <a:p>
            <a:endParaRPr lang="en-US" dirty="0"/>
          </a:p>
        </p:txBody>
      </p:sp>
      <p:pic>
        <p:nvPicPr>
          <p:cNvPr id="4" name="Picture 3">
            <a:extLst>
              <a:ext uri="{FF2B5EF4-FFF2-40B4-BE49-F238E27FC236}">
                <a16:creationId xmlns:a16="http://schemas.microsoft.com/office/drawing/2014/main" id="{658DE295-7703-4095-A649-49905CB0DCE4}"/>
              </a:ext>
            </a:extLst>
          </p:cNvPr>
          <p:cNvPicPr>
            <a:picLocks noChangeAspect="1"/>
          </p:cNvPicPr>
          <p:nvPr/>
        </p:nvPicPr>
        <p:blipFill>
          <a:blip r:embed="rId3"/>
          <a:stretch>
            <a:fillRect/>
          </a:stretch>
        </p:blipFill>
        <p:spPr>
          <a:xfrm>
            <a:off x="165358" y="4515846"/>
            <a:ext cx="2143125" cy="2143125"/>
          </a:xfrm>
          <a:prstGeom prst="rect">
            <a:avLst/>
          </a:prstGeom>
        </p:spPr>
      </p:pic>
      <p:pic>
        <p:nvPicPr>
          <p:cNvPr id="5" name="Picture 4">
            <a:extLst>
              <a:ext uri="{FF2B5EF4-FFF2-40B4-BE49-F238E27FC236}">
                <a16:creationId xmlns:a16="http://schemas.microsoft.com/office/drawing/2014/main" id="{08E094DE-70DA-4D1E-B40C-9F9B24EA87F0}"/>
              </a:ext>
            </a:extLst>
          </p:cNvPr>
          <p:cNvPicPr>
            <a:picLocks noChangeAspect="1"/>
          </p:cNvPicPr>
          <p:nvPr/>
        </p:nvPicPr>
        <p:blipFill>
          <a:blip r:embed="rId4"/>
          <a:stretch>
            <a:fillRect/>
          </a:stretch>
        </p:blipFill>
        <p:spPr>
          <a:xfrm>
            <a:off x="8229157" y="4787308"/>
            <a:ext cx="2857500" cy="1600200"/>
          </a:xfrm>
          <a:prstGeom prst="rect">
            <a:avLst/>
          </a:prstGeom>
        </p:spPr>
      </p:pic>
    </p:spTree>
    <p:extLst>
      <p:ext uri="{BB962C8B-B14F-4D97-AF65-F5344CB8AC3E}">
        <p14:creationId xmlns:p14="http://schemas.microsoft.com/office/powerpoint/2010/main" val="8786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155495"/>
            <a:ext cx="9141397" cy="615553"/>
          </a:xfrm>
        </p:spPr>
        <p:txBody>
          <a:bodyPr/>
          <a:lstStyle/>
          <a:p>
            <a:pPr algn="ctr"/>
            <a:r>
              <a:rPr lang="en-US" dirty="0"/>
              <a:t>Rehabilitation Act</a:t>
            </a:r>
            <a:endParaRPr lang="en-US" sz="4000" b="1" dirty="0">
              <a:solidFill>
                <a:schemeClr val="tx1"/>
              </a:solidFill>
            </a:endParaRP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701749" y="2386284"/>
            <a:ext cx="10345479" cy="3631744"/>
          </a:xfrm>
        </p:spPr>
        <p:txBody>
          <a:bodyPr/>
          <a:lstStyle/>
          <a:p>
            <a:r>
              <a:rPr lang="en-US" dirty="0"/>
              <a:t>The </a:t>
            </a:r>
            <a:r>
              <a:rPr lang="en-US" b="1" dirty="0"/>
              <a:t>Rehabilitation Act</a:t>
            </a:r>
            <a:r>
              <a:rPr lang="en-US" dirty="0"/>
              <a:t> authorizes funding for various disability-related purposes and activities, including state vocational rehabilitation (VR) programs, independent living programs, training and research, and the work of the National Council on Disability</a:t>
            </a:r>
          </a:p>
          <a:p>
            <a:pPr marL="285750" indent="-285750" algn="l">
              <a:buFont typeface="Arial" panose="020B0604020202020204" pitchFamily="34" charset="0"/>
              <a:buChar char="•"/>
            </a:pPr>
            <a:r>
              <a:rPr lang="en-US" b="1" dirty="0"/>
              <a:t>Section 501 </a:t>
            </a:r>
            <a:r>
              <a:rPr lang="en-US" dirty="0"/>
              <a:t>of the Rehabilitation Act prohibits federal employers from discriminating against qualified individuals with disabilities and requires them to take affirmative action to employ and advance in employment qualified individuals with disabilities.</a:t>
            </a:r>
          </a:p>
          <a:p>
            <a:pPr marL="285750" indent="-285750" algn="l">
              <a:buFont typeface="Arial" panose="020B0604020202020204" pitchFamily="34" charset="0"/>
              <a:buChar char="•"/>
            </a:pPr>
            <a:r>
              <a:rPr lang="en-US" b="1" dirty="0">
                <a:solidFill>
                  <a:schemeClr val="tx1"/>
                </a:solidFill>
              </a:rPr>
              <a:t>Section 503 </a:t>
            </a:r>
            <a:r>
              <a:rPr lang="en-US" dirty="0">
                <a:solidFill>
                  <a:schemeClr val="tx1"/>
                </a:solidFill>
              </a:rPr>
              <a:t>of the Rehabilitation Act prohibits employment discrimination based on disability and requires affirmative action in the hiring, placement and advancement of people with disabilities by federal contractors or subcontractors who have federal contracts or subcontracts in excess of $10,000.</a:t>
            </a:r>
          </a:p>
          <a:p>
            <a:pPr marL="285750" indent="-285750" algn="l">
              <a:buFont typeface="Arial" panose="020B0604020202020204" pitchFamily="34" charset="0"/>
              <a:buChar char="•"/>
            </a:pPr>
            <a:r>
              <a:rPr lang="en-US" b="1" dirty="0">
                <a:solidFill>
                  <a:schemeClr val="tx1"/>
                </a:solidFill>
              </a:rPr>
              <a:t>Section 504 </a:t>
            </a:r>
            <a:r>
              <a:rPr lang="en-US" dirty="0">
                <a:solidFill>
                  <a:schemeClr val="tx1"/>
                </a:solidFill>
              </a:rPr>
              <a:t>of the Rehabilitation Act prohibits discrimination against qualified individuals with disabilities by federal agencies, or by programs or activities that receive federal financial assistance or are conducted by a federal agency.</a:t>
            </a:r>
          </a:p>
          <a:p>
            <a:pPr marL="285750" indent="-285750" algn="l">
              <a:buFont typeface="Arial" panose="020B0604020202020204" pitchFamily="34" charset="0"/>
              <a:buChar char="•"/>
            </a:pPr>
            <a:endParaRPr lang="en-US" dirty="0">
              <a:solidFill>
                <a:schemeClr val="tx1"/>
              </a:solidFill>
            </a:endParaRPr>
          </a:p>
          <a:p>
            <a:pPr marL="285750" indent="-285750" algn="l">
              <a:buFont typeface="Arial" panose="020B0604020202020204" pitchFamily="34" charset="0"/>
              <a:buChar char="•"/>
            </a:pPr>
            <a:endParaRPr lang="en-US" dirty="0">
              <a:solidFill>
                <a:schemeClr val="tx1"/>
              </a:solidFill>
            </a:endParaRPr>
          </a:p>
          <a:p>
            <a:pPr marL="285750" indent="-285750" algn="l">
              <a:buFont typeface="Arial" panose="020B0604020202020204" pitchFamily="34" charset="0"/>
              <a:buChar char="•"/>
            </a:pPr>
            <a:endParaRPr lang="en-US" dirty="0">
              <a:solidFill>
                <a:schemeClr val="tx1"/>
              </a:solidFill>
            </a:endParaRPr>
          </a:p>
          <a:p>
            <a:endParaRPr lang="en-US" dirty="0">
              <a:solidFill>
                <a:schemeClr val="tx1"/>
              </a:solidFill>
            </a:endParaRPr>
          </a:p>
        </p:txBody>
      </p:sp>
      <p:pic>
        <p:nvPicPr>
          <p:cNvPr id="2" name="Picture 1">
            <a:extLst>
              <a:ext uri="{FF2B5EF4-FFF2-40B4-BE49-F238E27FC236}">
                <a16:creationId xmlns:a16="http://schemas.microsoft.com/office/drawing/2014/main" id="{4D194337-9296-4809-A54E-4AE1E2F0FA3A}"/>
              </a:ext>
            </a:extLst>
          </p:cNvPr>
          <p:cNvPicPr>
            <a:picLocks noChangeAspect="1"/>
          </p:cNvPicPr>
          <p:nvPr/>
        </p:nvPicPr>
        <p:blipFill>
          <a:blip r:embed="rId3"/>
          <a:stretch>
            <a:fillRect/>
          </a:stretch>
        </p:blipFill>
        <p:spPr>
          <a:xfrm>
            <a:off x="10394899" y="958576"/>
            <a:ext cx="1304657" cy="1261981"/>
          </a:xfrm>
          <a:prstGeom prst="rect">
            <a:avLst/>
          </a:prstGeom>
        </p:spPr>
      </p:pic>
      <p:pic>
        <p:nvPicPr>
          <p:cNvPr id="3" name="Picture 2">
            <a:extLst>
              <a:ext uri="{FF2B5EF4-FFF2-40B4-BE49-F238E27FC236}">
                <a16:creationId xmlns:a16="http://schemas.microsoft.com/office/drawing/2014/main" id="{EF7E65DA-7ED7-4FDA-A297-24C705DDB0C2}"/>
              </a:ext>
            </a:extLst>
          </p:cNvPr>
          <p:cNvPicPr>
            <a:picLocks noChangeAspect="1"/>
          </p:cNvPicPr>
          <p:nvPr/>
        </p:nvPicPr>
        <p:blipFill>
          <a:blip r:embed="rId4"/>
          <a:stretch>
            <a:fillRect/>
          </a:stretch>
        </p:blipFill>
        <p:spPr>
          <a:xfrm>
            <a:off x="1658990" y="765983"/>
            <a:ext cx="1062945" cy="1043619"/>
          </a:xfrm>
          <a:prstGeom prst="rect">
            <a:avLst/>
          </a:prstGeom>
        </p:spPr>
      </p:pic>
    </p:spTree>
    <p:extLst>
      <p:ext uri="{BB962C8B-B14F-4D97-AF65-F5344CB8AC3E}">
        <p14:creationId xmlns:p14="http://schemas.microsoft.com/office/powerpoint/2010/main" val="278227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1379914"/>
            <a:ext cx="9141397" cy="1231106"/>
          </a:xfrm>
        </p:spPr>
        <p:txBody>
          <a:bodyPr/>
          <a:lstStyle/>
          <a:p>
            <a:pPr algn="ctr"/>
            <a:r>
              <a:rPr lang="en-US" sz="4000" b="1" dirty="0">
                <a:solidFill>
                  <a:schemeClr val="tx1"/>
                </a:solidFill>
              </a:rPr>
              <a:t>Vietnam Era Veterans ‘ Readjustment Assistance Act (VEVRAA)</a:t>
            </a:r>
            <a:endParaRPr lang="en-US" b="1" dirty="0">
              <a:solidFill>
                <a:schemeClr val="tx1"/>
              </a:solidFill>
            </a:endParaRP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p:txBody>
          <a:bodyPr/>
          <a:lstStyle/>
          <a:p>
            <a:pPr marL="0" indent="0" algn="ctr" fontAlgn="auto">
              <a:spcAft>
                <a:spcPts val="0"/>
              </a:spcAft>
              <a:buNone/>
            </a:pPr>
            <a:r>
              <a:rPr lang="en-US" altLang="en-US" sz="1800" dirty="0">
                <a:solidFill>
                  <a:schemeClr val="tx1"/>
                </a:solidFill>
              </a:rPr>
              <a:t>The Vietnam Era Veterans' Readjustment Assistance Act (VEVRAA) requires employers that have federal contracts or subcontracts entered into before December 1, 2003 of $25,000 or more and/or federal contracts or subcontracts entered into on or after December 1, 2003 of $100,000 or more to provide equal employment opportunities for certain veterans with disabilities. VEVRAA's Section 4212 specifically prohibits discrimination against covered veterans with disabilities in the full range of employment activities.</a:t>
            </a:r>
          </a:p>
          <a:p>
            <a:pPr marL="0" indent="0" algn="ctr" fontAlgn="auto">
              <a:spcAft>
                <a:spcPts val="0"/>
              </a:spcAft>
              <a:buNone/>
            </a:pPr>
            <a:endParaRPr lang="en-US" altLang="en-US" sz="1800" dirty="0">
              <a:solidFill>
                <a:schemeClr val="tx1"/>
              </a:solidFill>
            </a:endParaRPr>
          </a:p>
          <a:p>
            <a:pPr marL="0" indent="0" algn="ctr" fontAlgn="auto">
              <a:spcAft>
                <a:spcPts val="0"/>
              </a:spcAft>
              <a:buNone/>
            </a:pPr>
            <a:endParaRPr lang="en-US" altLang="en-US" sz="1800" dirty="0">
              <a:solidFill>
                <a:schemeClr val="tx1"/>
              </a:solidFill>
            </a:endParaRPr>
          </a:p>
        </p:txBody>
      </p:sp>
      <p:pic>
        <p:nvPicPr>
          <p:cNvPr id="2" name="Picture 1">
            <a:extLst>
              <a:ext uri="{FF2B5EF4-FFF2-40B4-BE49-F238E27FC236}">
                <a16:creationId xmlns:a16="http://schemas.microsoft.com/office/drawing/2014/main" id="{A79CB34E-2930-4E89-B573-806A6AC6AE2B}"/>
              </a:ext>
            </a:extLst>
          </p:cNvPr>
          <p:cNvPicPr>
            <a:picLocks noChangeAspect="1"/>
          </p:cNvPicPr>
          <p:nvPr/>
        </p:nvPicPr>
        <p:blipFill>
          <a:blip r:embed="rId3"/>
          <a:stretch>
            <a:fillRect/>
          </a:stretch>
        </p:blipFill>
        <p:spPr>
          <a:xfrm>
            <a:off x="291730" y="5003283"/>
            <a:ext cx="2762250" cy="1657350"/>
          </a:xfrm>
          <a:prstGeom prst="rect">
            <a:avLst/>
          </a:prstGeom>
        </p:spPr>
      </p:pic>
      <p:pic>
        <p:nvPicPr>
          <p:cNvPr id="5" name="Picture 4">
            <a:extLst>
              <a:ext uri="{FF2B5EF4-FFF2-40B4-BE49-F238E27FC236}">
                <a16:creationId xmlns:a16="http://schemas.microsoft.com/office/drawing/2014/main" id="{D66B7575-5852-40B4-8738-1CEAEBD99BF2}"/>
              </a:ext>
            </a:extLst>
          </p:cNvPr>
          <p:cNvPicPr>
            <a:picLocks noChangeAspect="1"/>
          </p:cNvPicPr>
          <p:nvPr/>
        </p:nvPicPr>
        <p:blipFill>
          <a:blip r:embed="rId4"/>
          <a:stretch>
            <a:fillRect/>
          </a:stretch>
        </p:blipFill>
        <p:spPr>
          <a:xfrm>
            <a:off x="10207255" y="2091070"/>
            <a:ext cx="1818168" cy="1818168"/>
          </a:xfrm>
          <a:prstGeom prst="rect">
            <a:avLst/>
          </a:prstGeom>
        </p:spPr>
      </p:pic>
    </p:spTree>
    <p:extLst>
      <p:ext uri="{BB962C8B-B14F-4D97-AF65-F5344CB8AC3E}">
        <p14:creationId xmlns:p14="http://schemas.microsoft.com/office/powerpoint/2010/main" val="51418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Islander">
      <a:dk1>
        <a:srgbClr val="000000"/>
      </a:dk1>
      <a:lt1>
        <a:srgbClr val="FFFFFF"/>
      </a:lt1>
      <a:dk2>
        <a:srgbClr val="000000"/>
      </a:dk2>
      <a:lt2>
        <a:srgbClr val="E6E6E6"/>
      </a:lt2>
      <a:accent1>
        <a:srgbClr val="E56925"/>
      </a:accent1>
      <a:accent2>
        <a:srgbClr val="F19936"/>
      </a:accent2>
      <a:accent3>
        <a:srgbClr val="5DA3CC"/>
      </a:accent3>
      <a:accent4>
        <a:srgbClr val="B3DAD6"/>
      </a:accent4>
      <a:accent5>
        <a:srgbClr val="76B144"/>
      </a:accent5>
      <a:accent6>
        <a:srgbClr val="438F63"/>
      </a:accent6>
      <a:hlink>
        <a:srgbClr val="E2DD60"/>
      </a:hlink>
      <a:folHlink>
        <a:srgbClr val="E78576"/>
      </a:folHlink>
    </a:clrScheme>
    <a:fontScheme name="Custom 1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ian Pacific heritage_TM10131490_Win32_LH_v4" id="{B2A0ACF3-34FF-4C5A-A737-2558AC4C9FEA}" vid="{FBDB92CC-0A39-410B-A16B-8C101333048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F9CE79C-5104-4273-B83B-D03AD839A8F7}">
  <ds:schemaRefs>
    <ds:schemaRef ds:uri="http://schemas.microsoft.com/sharepoint/v3/contenttype/forms"/>
  </ds:schemaRefs>
</ds:datastoreItem>
</file>

<file path=customXml/itemProps2.xml><?xml version="1.0" encoding="utf-8"?>
<ds:datastoreItem xmlns:ds="http://schemas.openxmlformats.org/officeDocument/2006/customXml" ds:itemID="{1D141EBB-3386-4164-A294-111C6309E3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18D074-6F3D-488C-8220-03C2DEFDE85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Asian Pacific American Heritage Month presentation</Template>
  <TotalTime>13124</TotalTime>
  <Words>1464</Words>
  <Application>Microsoft Office PowerPoint</Application>
  <PresentationFormat>Widescreen</PresentationFormat>
  <Paragraphs>153</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Constantia</vt:lpstr>
      <vt:lpstr>Segoe UI</vt:lpstr>
      <vt:lpstr>1_Office Theme</vt:lpstr>
      <vt:lpstr>Disability Laws &amp; Job Accommodation  Sharleen Sablan Luis Macaranas NMPASI</vt:lpstr>
      <vt:lpstr>NMPASI</vt:lpstr>
      <vt:lpstr>Learning Goal and Objectives</vt:lpstr>
      <vt:lpstr>Why is this presentation important</vt:lpstr>
      <vt:lpstr>What is a disability?</vt:lpstr>
      <vt:lpstr>LAWS TO KEEP IN MIND</vt:lpstr>
      <vt:lpstr>American with Disability Act (ADA)</vt:lpstr>
      <vt:lpstr>Rehabilitation Act</vt:lpstr>
      <vt:lpstr>Vietnam Era Veterans ‘ Readjustment Assistance Act (VEVRAA)</vt:lpstr>
      <vt:lpstr>Family Medical Leave Act</vt:lpstr>
      <vt:lpstr>FMLA Cont</vt:lpstr>
      <vt:lpstr>FMLA cont</vt:lpstr>
      <vt:lpstr>What are reasonable accommodations?</vt:lpstr>
      <vt:lpstr>Thing to keep in mind about Accommodation</vt:lpstr>
      <vt:lpstr>Scenario: Maria</vt:lpstr>
      <vt:lpstr>Scenario: Juan</vt:lpstr>
      <vt:lpstr>Employee Privacy: Medical Information</vt:lpstr>
      <vt:lpstr>Employee Privacy: Medical Inquiries</vt:lpstr>
      <vt:lpstr>Questions ?</vt:lpstr>
      <vt:lpstr>Thank you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Laws  Sharleen Sablan Luis Macaranas NMPASI</dc:title>
  <dc:subject/>
  <dc:creator>lmacaranas nmpasi.org</dc:creator>
  <cp:keywords/>
  <dc:description/>
  <cp:lastModifiedBy>User</cp:lastModifiedBy>
  <cp:revision>13</cp:revision>
  <dcterms:created xsi:type="dcterms:W3CDTF">2021-09-30T00:21:02Z</dcterms:created>
  <dcterms:modified xsi:type="dcterms:W3CDTF">2022-03-08T00:02:51Z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