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60" r:id="rId17"/>
    <p:sldId id="276"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3/8/2022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3/8/2022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3/8/2022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3/8/2022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3/8/2022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3/8/2022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3/8/2022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3/8/2022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3/8/2022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3/8/2022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3/8/2022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3/8/2022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ovrgov.net/" TargetMode="External"/><Relationship Id="rId2" Type="http://schemas.openxmlformats.org/officeDocument/2006/relationships/hyperlink" Target="mailto:nmidir@ovrgov.net"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publicdomainpictures.net/view-image.php?image=31710&amp;picture=questions-1"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6678751"/>
          </a:xfrm>
          <a:prstGeom prst="rect">
            <a:avLst/>
          </a:prstGeom>
          <a:noFill/>
        </p:spPr>
        <p:txBody>
          <a:bodyPr wrap="square" rtlCol="0">
            <a:spAutoFit/>
          </a:bodyPr>
          <a:lstStyle/>
          <a:p>
            <a:pPr algn="ctr"/>
            <a:r>
              <a:rPr lang="en-US" sz="3200" dirty="0"/>
              <a:t>CNMI OVR Presents on:</a:t>
            </a:r>
          </a:p>
          <a:p>
            <a:pPr algn="ctr"/>
            <a:endParaRPr lang="en-US" sz="3200" dirty="0"/>
          </a:p>
          <a:p>
            <a:pPr algn="ctr"/>
            <a:r>
              <a:rPr lang="en-US" sz="3600" b="1" dirty="0">
                <a:solidFill>
                  <a:srgbClr val="FFFF00"/>
                </a:solidFill>
              </a:rPr>
              <a:t>“Empowering Self-Advocates to</a:t>
            </a:r>
          </a:p>
          <a:p>
            <a:pPr algn="ctr"/>
            <a:r>
              <a:rPr lang="en-US" sz="3600" b="1" dirty="0">
                <a:solidFill>
                  <a:srgbClr val="FFFF00"/>
                </a:solidFill>
              </a:rPr>
              <a:t>Take Charge of Their</a:t>
            </a:r>
          </a:p>
          <a:p>
            <a:pPr algn="ctr"/>
            <a:r>
              <a:rPr lang="en-US" sz="3600" b="1" dirty="0">
                <a:solidFill>
                  <a:srgbClr val="FFFF00"/>
                </a:solidFill>
              </a:rPr>
              <a:t>Workplace Needs”</a:t>
            </a:r>
          </a:p>
          <a:p>
            <a:pPr algn="ctr"/>
            <a:endParaRPr lang="en-US" sz="3200" dirty="0"/>
          </a:p>
          <a:p>
            <a:pPr algn="ctr"/>
            <a:r>
              <a:rPr lang="en-US" sz="3200" dirty="0"/>
              <a:t>National Disability Employment Awareness Month</a:t>
            </a:r>
          </a:p>
          <a:p>
            <a:pPr algn="ctr"/>
            <a:r>
              <a:rPr lang="en-US" sz="3200" dirty="0"/>
              <a:t>Tinian: October 14, 2021</a:t>
            </a:r>
          </a:p>
          <a:p>
            <a:pPr algn="ctr"/>
            <a:r>
              <a:rPr lang="en-US" sz="3200" dirty="0"/>
              <a:t>Rota: October 19, 2021</a:t>
            </a:r>
          </a:p>
          <a:p>
            <a:pPr algn="ctr"/>
            <a:r>
              <a:rPr lang="en-US" sz="3200" dirty="0"/>
              <a:t>Venue: NMC Campus</a:t>
            </a:r>
          </a:p>
          <a:p>
            <a:pPr algn="ctr"/>
            <a:endParaRPr lang="en-US" sz="3200" dirty="0"/>
          </a:p>
          <a:p>
            <a:pPr algn="ctr"/>
            <a:endParaRPr lang="en-US" sz="3200" dirty="0"/>
          </a:p>
          <a:p>
            <a:pPr algn="ctr"/>
            <a:endParaRPr lang="en-US" sz="3200" dirty="0"/>
          </a:p>
        </p:txBody>
      </p:sp>
    </p:spTree>
    <p:extLst>
      <p:ext uri="{BB962C8B-B14F-4D97-AF65-F5344CB8AC3E}">
        <p14:creationId xmlns:p14="http://schemas.microsoft.com/office/powerpoint/2010/main" val="3801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6001643"/>
          </a:xfrm>
          <a:prstGeom prst="rect">
            <a:avLst/>
          </a:prstGeom>
          <a:noFill/>
        </p:spPr>
        <p:txBody>
          <a:bodyPr wrap="square" rtlCol="0">
            <a:spAutoFit/>
          </a:bodyPr>
          <a:lstStyle/>
          <a:p>
            <a:pPr algn="ctr"/>
            <a:r>
              <a:rPr lang="en-US" sz="3200" b="1" dirty="0"/>
              <a:t>Keep in mind:</a:t>
            </a:r>
          </a:p>
          <a:p>
            <a:pPr algn="ctr"/>
            <a:endParaRPr lang="en-US" sz="3200" dirty="0"/>
          </a:p>
          <a:p>
            <a:pPr algn="ctr"/>
            <a:r>
              <a:rPr lang="en-US" sz="3200" dirty="0"/>
              <a:t>If you are working for a company, and your disability is starting to get in the way of you performing to the best of your abilities, then it might help to disclose your disability before any performance issues occur.</a:t>
            </a:r>
          </a:p>
          <a:p>
            <a:pPr algn="ctr"/>
            <a:endParaRPr lang="en-US" sz="3200" dirty="0"/>
          </a:p>
          <a:p>
            <a:pPr algn="ctr"/>
            <a:r>
              <a:rPr lang="en-US" sz="3200" dirty="0"/>
              <a:t>Note: When having this discussion with your supervisor, remember to also talk about your </a:t>
            </a:r>
            <a:r>
              <a:rPr lang="en-US" sz="3200" u="sng" dirty="0"/>
              <a:t>abilities</a:t>
            </a:r>
            <a:r>
              <a:rPr lang="en-US" sz="3200" dirty="0"/>
              <a:t>.</a:t>
            </a:r>
          </a:p>
          <a:p>
            <a:pPr algn="ctr"/>
            <a:endParaRPr lang="en-US" sz="3200" dirty="0"/>
          </a:p>
        </p:txBody>
      </p:sp>
    </p:spTree>
    <p:extLst>
      <p:ext uri="{BB962C8B-B14F-4D97-AF65-F5344CB8AC3E}">
        <p14:creationId xmlns:p14="http://schemas.microsoft.com/office/powerpoint/2010/main" val="279099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5509200"/>
          </a:xfrm>
          <a:prstGeom prst="rect">
            <a:avLst/>
          </a:prstGeom>
          <a:noFill/>
        </p:spPr>
        <p:txBody>
          <a:bodyPr wrap="square" rtlCol="0">
            <a:spAutoFit/>
          </a:bodyPr>
          <a:lstStyle/>
          <a:p>
            <a:pPr algn="ctr"/>
            <a:r>
              <a:rPr lang="en-US" sz="3200" b="1" dirty="0"/>
              <a:t>How to disclose your disability:</a:t>
            </a:r>
          </a:p>
          <a:p>
            <a:pPr algn="ctr"/>
            <a:endParaRPr lang="en-US" sz="3200" dirty="0"/>
          </a:p>
          <a:p>
            <a:pPr algn="ctr"/>
            <a:r>
              <a:rPr lang="en-US" sz="3200" dirty="0"/>
              <a:t>Best to submit your accommodation request in writing.</a:t>
            </a:r>
          </a:p>
          <a:p>
            <a:pPr algn="ctr"/>
            <a:endParaRPr lang="en-US" sz="3200" dirty="0"/>
          </a:p>
          <a:p>
            <a:pPr algn="ctr"/>
            <a:endParaRPr lang="en-US" sz="3200" dirty="0"/>
          </a:p>
          <a:p>
            <a:pPr algn="ctr"/>
            <a:r>
              <a:rPr lang="en-US" sz="3200" dirty="0"/>
              <a:t>Next slide: Sample Accommodation Request Letter from the Job Accommodations Network (JAN)</a:t>
            </a:r>
          </a:p>
          <a:p>
            <a:pPr algn="ctr"/>
            <a:r>
              <a:rPr lang="en-US" sz="3200" dirty="0"/>
              <a:t> </a:t>
            </a:r>
          </a:p>
          <a:p>
            <a:pPr algn="ctr"/>
            <a:endParaRPr lang="en-US" sz="3200" dirty="0"/>
          </a:p>
        </p:txBody>
      </p:sp>
    </p:spTree>
    <p:extLst>
      <p:ext uri="{BB962C8B-B14F-4D97-AF65-F5344CB8AC3E}">
        <p14:creationId xmlns:p14="http://schemas.microsoft.com/office/powerpoint/2010/main" val="259071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AFD37-72D7-49BA-9B3F-54E40C4E7F90}"/>
              </a:ext>
            </a:extLst>
          </p:cNvPr>
          <p:cNvPicPr>
            <a:picLocks noChangeAspect="1"/>
          </p:cNvPicPr>
          <p:nvPr/>
        </p:nvPicPr>
        <p:blipFill>
          <a:blip r:embed="rId2"/>
          <a:stretch>
            <a:fillRect/>
          </a:stretch>
        </p:blipFill>
        <p:spPr>
          <a:xfrm>
            <a:off x="1576948" y="670321"/>
            <a:ext cx="9038103" cy="5517358"/>
          </a:xfrm>
          <a:prstGeom prst="rect">
            <a:avLst/>
          </a:prstGeom>
        </p:spPr>
      </p:pic>
    </p:spTree>
    <p:extLst>
      <p:ext uri="{BB962C8B-B14F-4D97-AF65-F5344CB8AC3E}">
        <p14:creationId xmlns:p14="http://schemas.microsoft.com/office/powerpoint/2010/main" val="343951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5509200"/>
          </a:xfrm>
          <a:prstGeom prst="rect">
            <a:avLst/>
          </a:prstGeom>
          <a:noFill/>
        </p:spPr>
        <p:txBody>
          <a:bodyPr wrap="square" rtlCol="0">
            <a:spAutoFit/>
          </a:bodyPr>
          <a:lstStyle/>
          <a:p>
            <a:pPr algn="ctr"/>
            <a:r>
              <a:rPr lang="en-US" sz="3200" b="1" dirty="0"/>
              <a:t>Interesting Facts</a:t>
            </a:r>
          </a:p>
          <a:p>
            <a:pPr algn="ctr"/>
            <a:endParaRPr lang="en-US" sz="3200" dirty="0"/>
          </a:p>
          <a:p>
            <a:pPr algn="ctr"/>
            <a:r>
              <a:rPr lang="en-US" sz="3200" u="sng" dirty="0"/>
              <a:t>Reasons why some employees do not disclose their disability:</a:t>
            </a:r>
          </a:p>
          <a:p>
            <a:pPr algn="ctr"/>
            <a:endParaRPr lang="en-US" sz="3200" dirty="0"/>
          </a:p>
          <a:p>
            <a:pPr marL="457200" indent="-457200" algn="ctr">
              <a:buFontTx/>
              <a:buChar char="-"/>
            </a:pPr>
            <a:r>
              <a:rPr lang="en-US" sz="3200" dirty="0"/>
              <a:t>Lack self-advocacy skill</a:t>
            </a:r>
          </a:p>
          <a:p>
            <a:pPr marL="457200" indent="-457200" algn="ctr">
              <a:buFontTx/>
              <a:buChar char="-"/>
            </a:pPr>
            <a:endParaRPr lang="en-US" sz="3200" dirty="0"/>
          </a:p>
          <a:p>
            <a:pPr marL="457200" indent="-457200" algn="ctr">
              <a:buFontTx/>
              <a:buChar char="-"/>
            </a:pPr>
            <a:r>
              <a:rPr lang="en-US" sz="3200" dirty="0"/>
              <a:t>No support</a:t>
            </a:r>
          </a:p>
          <a:p>
            <a:pPr marL="457200" indent="-457200" algn="ctr">
              <a:buFontTx/>
              <a:buChar char="-"/>
            </a:pPr>
            <a:endParaRPr lang="en-US" sz="3200" dirty="0"/>
          </a:p>
          <a:p>
            <a:pPr marL="457200" indent="-457200" algn="ctr">
              <a:buFontTx/>
              <a:buChar char="-"/>
            </a:pPr>
            <a:r>
              <a:rPr lang="en-US" sz="3200" dirty="0"/>
              <a:t>Fear discrimination</a:t>
            </a:r>
          </a:p>
          <a:p>
            <a:pPr algn="ctr"/>
            <a:endParaRPr lang="en-US" sz="3200" dirty="0"/>
          </a:p>
        </p:txBody>
      </p:sp>
    </p:spTree>
    <p:extLst>
      <p:ext uri="{BB962C8B-B14F-4D97-AF65-F5344CB8AC3E}">
        <p14:creationId xmlns:p14="http://schemas.microsoft.com/office/powerpoint/2010/main" val="63322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6001643"/>
          </a:xfrm>
          <a:prstGeom prst="rect">
            <a:avLst/>
          </a:prstGeom>
          <a:noFill/>
        </p:spPr>
        <p:txBody>
          <a:bodyPr wrap="square" rtlCol="0">
            <a:spAutoFit/>
          </a:bodyPr>
          <a:lstStyle/>
          <a:p>
            <a:pPr algn="ctr"/>
            <a:r>
              <a:rPr lang="en-US" sz="3200" b="1" dirty="0">
                <a:solidFill>
                  <a:srgbClr val="FFFF00"/>
                </a:solidFill>
              </a:rPr>
              <a:t>Helpful Tips</a:t>
            </a:r>
          </a:p>
          <a:p>
            <a:pPr marL="457200" indent="-457200" algn="ctr">
              <a:buFontTx/>
              <a:buChar char="-"/>
            </a:pPr>
            <a:endParaRPr lang="en-US" sz="3200" dirty="0"/>
          </a:p>
          <a:p>
            <a:pPr marL="457200" indent="-457200" algn="ctr">
              <a:buFontTx/>
              <a:buChar char="-"/>
            </a:pPr>
            <a:r>
              <a:rPr lang="en-US" sz="3200" dirty="0"/>
              <a:t>Understand yourself well (your disabilities, abilities, accommodation needs, etc.)</a:t>
            </a:r>
          </a:p>
          <a:p>
            <a:pPr marL="457200" indent="-457200" algn="ctr">
              <a:buFontTx/>
              <a:buChar char="-"/>
            </a:pPr>
            <a:endParaRPr lang="en-US" sz="3200" dirty="0"/>
          </a:p>
          <a:p>
            <a:pPr marL="457200" indent="-457200" algn="ctr">
              <a:buFontTx/>
              <a:buChar char="-"/>
            </a:pPr>
            <a:r>
              <a:rPr lang="en-US" sz="3200" dirty="0"/>
              <a:t>Have a good idea of how you can meet job-related challenges</a:t>
            </a:r>
          </a:p>
          <a:p>
            <a:pPr marL="457200" indent="-457200" algn="ctr">
              <a:buFontTx/>
              <a:buChar char="-"/>
            </a:pPr>
            <a:endParaRPr lang="en-US" sz="3200" dirty="0"/>
          </a:p>
          <a:p>
            <a:pPr marL="457200" indent="-457200" algn="ctr">
              <a:buFontTx/>
              <a:buChar char="-"/>
            </a:pPr>
            <a:r>
              <a:rPr lang="en-US" sz="3200" dirty="0"/>
              <a:t>Learn some self-advocacy skills (when and how to disclose your disability)</a:t>
            </a:r>
          </a:p>
          <a:p>
            <a:pPr marL="457200" indent="-457200" algn="ctr">
              <a:buFontTx/>
              <a:buChar char="-"/>
            </a:pPr>
            <a:endParaRPr lang="en-US" sz="3200" dirty="0"/>
          </a:p>
          <a:p>
            <a:pPr marL="457200" indent="-457200" algn="ctr">
              <a:buFontTx/>
              <a:buChar char="-"/>
            </a:pPr>
            <a:endParaRPr lang="en-US" sz="3200" dirty="0"/>
          </a:p>
        </p:txBody>
      </p:sp>
    </p:spTree>
    <p:extLst>
      <p:ext uri="{BB962C8B-B14F-4D97-AF65-F5344CB8AC3E}">
        <p14:creationId xmlns:p14="http://schemas.microsoft.com/office/powerpoint/2010/main" val="348817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44101" y="435005"/>
            <a:ext cx="9303798" cy="8710077"/>
          </a:xfrm>
          <a:prstGeom prst="rect">
            <a:avLst/>
          </a:prstGeom>
          <a:noFill/>
        </p:spPr>
        <p:txBody>
          <a:bodyPr wrap="square" rtlCol="0">
            <a:spAutoFit/>
          </a:bodyPr>
          <a:lstStyle/>
          <a:p>
            <a:pPr algn="ctr"/>
            <a:r>
              <a:rPr lang="en-US" sz="3200" b="1" dirty="0">
                <a:solidFill>
                  <a:srgbClr val="FFFF00"/>
                </a:solidFill>
              </a:rPr>
              <a:t>Helpful Tips…continuation</a:t>
            </a:r>
          </a:p>
          <a:p>
            <a:pPr marL="457200" indent="-457200" algn="ctr">
              <a:buFontTx/>
              <a:buChar char="-"/>
            </a:pPr>
            <a:endParaRPr lang="en-US" sz="3200" dirty="0"/>
          </a:p>
          <a:p>
            <a:pPr marL="457200" indent="-457200" algn="ctr">
              <a:buFontTx/>
              <a:buChar char="-"/>
            </a:pPr>
            <a:r>
              <a:rPr lang="en-US" sz="3200" dirty="0"/>
              <a:t>Empower yourself to take charge of your life and your needs</a:t>
            </a:r>
          </a:p>
          <a:p>
            <a:pPr marL="457200" indent="-457200" algn="ctr">
              <a:buFontTx/>
              <a:buChar char="-"/>
            </a:pPr>
            <a:endParaRPr lang="en-US" sz="3200" dirty="0"/>
          </a:p>
          <a:p>
            <a:pPr marL="457200" indent="-457200" algn="ctr">
              <a:buFontTx/>
              <a:buChar char="-"/>
            </a:pPr>
            <a:r>
              <a:rPr lang="en-US" sz="3200" dirty="0"/>
              <a:t>Learn your rights under the ADA (check out JAN)</a:t>
            </a:r>
          </a:p>
          <a:p>
            <a:pPr marL="457200" indent="-457200" algn="ctr">
              <a:buFontTx/>
              <a:buChar char="-"/>
            </a:pPr>
            <a:endParaRPr lang="en-US" sz="3200" dirty="0"/>
          </a:p>
          <a:p>
            <a:pPr marL="457200" indent="-457200" algn="ctr">
              <a:buFontTx/>
              <a:buChar char="-"/>
            </a:pPr>
            <a:r>
              <a:rPr lang="en-US" sz="3200" dirty="0"/>
              <a:t>Be ready to share disability documentation</a:t>
            </a:r>
          </a:p>
          <a:p>
            <a:pPr marL="457200" indent="-457200" algn="ctr">
              <a:buFontTx/>
              <a:buChar char="-"/>
            </a:pPr>
            <a:endParaRPr lang="en-US" sz="3200" dirty="0"/>
          </a:p>
          <a:p>
            <a:pPr marL="457200" indent="-457200" algn="ctr">
              <a:buFontTx/>
              <a:buChar char="-"/>
            </a:pPr>
            <a:r>
              <a:rPr lang="en-US" sz="3200" dirty="0"/>
              <a:t>Ask yourself: How can technology help me do the job I want to do?</a:t>
            </a:r>
          </a:p>
          <a:p>
            <a:pPr marL="457200" indent="-457200" algn="ctr">
              <a:buFontTx/>
              <a:buChar char="-"/>
            </a:pPr>
            <a:endParaRPr lang="en-US" sz="2800" dirty="0"/>
          </a:p>
          <a:p>
            <a:pPr algn="ctr"/>
            <a:endParaRPr lang="en-US" sz="2800" dirty="0"/>
          </a:p>
          <a:p>
            <a:pPr marL="457200" indent="-457200" algn="ctr">
              <a:buFontTx/>
              <a:buChar char="-"/>
            </a:pPr>
            <a:endParaRPr lang="en-US" sz="2800" dirty="0"/>
          </a:p>
          <a:p>
            <a:pPr marL="457200" indent="-457200" algn="ctr">
              <a:buFontTx/>
              <a:buChar char="-"/>
            </a:pPr>
            <a:endParaRPr lang="en-US" sz="2800" dirty="0"/>
          </a:p>
          <a:p>
            <a:pPr marL="457200" indent="-457200" algn="ctr">
              <a:buFontTx/>
              <a:buChar char="-"/>
            </a:pPr>
            <a:endParaRPr lang="en-US" sz="3200" dirty="0"/>
          </a:p>
          <a:p>
            <a:pPr marL="457200" indent="-457200" algn="ctr">
              <a:buFontTx/>
              <a:buChar char="-"/>
            </a:pPr>
            <a:endParaRPr lang="en-US" sz="3200" dirty="0"/>
          </a:p>
        </p:txBody>
      </p:sp>
    </p:spTree>
    <p:extLst>
      <p:ext uri="{BB962C8B-B14F-4D97-AF65-F5344CB8AC3E}">
        <p14:creationId xmlns:p14="http://schemas.microsoft.com/office/powerpoint/2010/main" val="390089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6494085"/>
          </a:xfrm>
          <a:prstGeom prst="rect">
            <a:avLst/>
          </a:prstGeom>
          <a:noFill/>
        </p:spPr>
        <p:txBody>
          <a:bodyPr wrap="square" rtlCol="0">
            <a:spAutoFit/>
          </a:bodyPr>
          <a:lstStyle/>
          <a:p>
            <a:endParaRPr lang="en-US" sz="3200" dirty="0"/>
          </a:p>
          <a:p>
            <a:pPr algn="ctr"/>
            <a:r>
              <a:rPr lang="en-US" sz="3200" b="1" dirty="0"/>
              <a:t>**Americans with Disabilities Act (ADA)**</a:t>
            </a:r>
          </a:p>
          <a:p>
            <a:pPr algn="ctr"/>
            <a:endParaRPr lang="en-US" sz="3200" i="1" dirty="0"/>
          </a:p>
          <a:p>
            <a:pPr marL="457200" indent="-457200" algn="ctr">
              <a:buFontTx/>
              <a:buChar char="-"/>
            </a:pPr>
            <a:r>
              <a:rPr lang="en-US" sz="3200" i="1" dirty="0"/>
              <a:t>Protects the rights of individuals with disabilities</a:t>
            </a:r>
          </a:p>
          <a:p>
            <a:pPr marL="457200" indent="-457200" algn="ctr">
              <a:buFontTx/>
              <a:buChar char="-"/>
            </a:pPr>
            <a:r>
              <a:rPr lang="en-US" sz="3200" i="1" dirty="0"/>
              <a:t>Covers employment practices from:</a:t>
            </a:r>
          </a:p>
          <a:p>
            <a:pPr algn="ctr"/>
            <a:r>
              <a:rPr lang="en-US" sz="3200" i="1" dirty="0"/>
              <a:t>recruitment to pay and all other activities in between</a:t>
            </a:r>
          </a:p>
          <a:p>
            <a:pPr algn="ctr"/>
            <a:endParaRPr lang="en-US" sz="3200" i="1" dirty="0"/>
          </a:p>
          <a:p>
            <a:pPr algn="ctr"/>
            <a:r>
              <a:rPr lang="en-US" sz="3200" i="1" dirty="0"/>
              <a:t>Employment discrimination is also covered</a:t>
            </a:r>
          </a:p>
          <a:p>
            <a:pPr algn="ctr"/>
            <a:r>
              <a:rPr lang="en-US" sz="3200" i="1" dirty="0"/>
              <a:t>under the ADA.</a:t>
            </a:r>
          </a:p>
          <a:p>
            <a:pPr algn="ctr"/>
            <a:endParaRPr lang="en-US" sz="3200" dirty="0"/>
          </a:p>
          <a:p>
            <a:pPr algn="ctr"/>
            <a:endParaRPr lang="en-US" sz="3200" dirty="0"/>
          </a:p>
          <a:p>
            <a:pPr algn="ctr"/>
            <a:endParaRPr lang="en-US" sz="3200" dirty="0"/>
          </a:p>
        </p:txBody>
      </p:sp>
    </p:spTree>
    <p:extLst>
      <p:ext uri="{BB962C8B-B14F-4D97-AF65-F5344CB8AC3E}">
        <p14:creationId xmlns:p14="http://schemas.microsoft.com/office/powerpoint/2010/main" val="170331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7232749"/>
          </a:xfrm>
          <a:prstGeom prst="rect">
            <a:avLst/>
          </a:prstGeom>
          <a:noFill/>
        </p:spPr>
        <p:txBody>
          <a:bodyPr wrap="square" rtlCol="0">
            <a:spAutoFit/>
          </a:bodyPr>
          <a:lstStyle/>
          <a:p>
            <a:pPr algn="ctr"/>
            <a:r>
              <a:rPr lang="en-US" sz="3200" b="1" dirty="0"/>
              <a:t>Contact Information:</a:t>
            </a:r>
          </a:p>
          <a:p>
            <a:pPr algn="ctr"/>
            <a:endParaRPr lang="en-US" sz="2800" dirty="0"/>
          </a:p>
          <a:p>
            <a:pPr algn="ctr"/>
            <a:r>
              <a:rPr lang="en-US" sz="2800" b="1" dirty="0">
                <a:solidFill>
                  <a:srgbClr val="FFFF00"/>
                </a:solidFill>
              </a:rPr>
              <a:t>Office of Vocational Rehabilitation</a:t>
            </a:r>
          </a:p>
          <a:p>
            <a:pPr algn="ctr"/>
            <a:endParaRPr lang="en-US" sz="2800" dirty="0"/>
          </a:p>
          <a:p>
            <a:pPr algn="ctr"/>
            <a:r>
              <a:rPr lang="en-US" sz="2800" dirty="0"/>
              <a:t>Mailing Address: P.O. Box 501521, Saipan, MP 96950</a:t>
            </a:r>
          </a:p>
          <a:p>
            <a:pPr algn="ctr"/>
            <a:endParaRPr lang="en-US" sz="2800" dirty="0"/>
          </a:p>
          <a:p>
            <a:pPr algn="ctr"/>
            <a:r>
              <a:rPr lang="en-US" sz="2800" dirty="0"/>
              <a:t>Phone: (670) 322-6537 or 322-6538</a:t>
            </a:r>
          </a:p>
          <a:p>
            <a:pPr algn="ctr"/>
            <a:endParaRPr lang="en-US" sz="2800" dirty="0"/>
          </a:p>
          <a:p>
            <a:pPr algn="ctr"/>
            <a:r>
              <a:rPr lang="en-US" sz="2800" dirty="0"/>
              <a:t>Email: </a:t>
            </a:r>
            <a:r>
              <a:rPr lang="en-US" sz="2800" dirty="0">
                <a:hlinkClick r:id="rId2"/>
              </a:rPr>
              <a:t>nmidir@ovrgov.net</a:t>
            </a:r>
            <a:endParaRPr lang="en-US" sz="2800" dirty="0"/>
          </a:p>
          <a:p>
            <a:pPr algn="ctr"/>
            <a:endParaRPr lang="en-US" sz="2800" dirty="0"/>
          </a:p>
          <a:p>
            <a:pPr algn="ctr"/>
            <a:r>
              <a:rPr lang="en-US" sz="2800" dirty="0"/>
              <a:t>Website: </a:t>
            </a:r>
            <a:r>
              <a:rPr lang="en-US" sz="2800" dirty="0">
                <a:hlinkClick r:id="rId3"/>
              </a:rPr>
              <a:t>www.ovrgov.net</a:t>
            </a:r>
            <a:endParaRPr lang="en-US" sz="2800" dirty="0"/>
          </a:p>
          <a:p>
            <a:pPr algn="ctr"/>
            <a:endParaRPr lang="en-US" sz="2800" dirty="0"/>
          </a:p>
          <a:p>
            <a:pPr algn="ctr"/>
            <a:r>
              <a:rPr lang="en-US" sz="2800" dirty="0"/>
              <a:t>Facebook: CNMI OVR</a:t>
            </a:r>
          </a:p>
          <a:p>
            <a:pPr algn="ctr"/>
            <a:endParaRPr lang="en-US" sz="3200" dirty="0"/>
          </a:p>
          <a:p>
            <a:pPr algn="ctr"/>
            <a:endParaRPr lang="en-US" sz="3200" dirty="0"/>
          </a:p>
          <a:p>
            <a:pPr algn="ctr"/>
            <a:endParaRPr lang="en-US" sz="3200" dirty="0"/>
          </a:p>
        </p:txBody>
      </p:sp>
    </p:spTree>
    <p:extLst>
      <p:ext uri="{BB962C8B-B14F-4D97-AF65-F5344CB8AC3E}">
        <p14:creationId xmlns:p14="http://schemas.microsoft.com/office/powerpoint/2010/main" val="295004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44101" y="435005"/>
            <a:ext cx="9303798" cy="4278094"/>
          </a:xfrm>
          <a:prstGeom prst="rect">
            <a:avLst/>
          </a:prstGeom>
          <a:noFill/>
        </p:spPr>
        <p:txBody>
          <a:bodyPr wrap="square" rtlCol="0">
            <a:spAutoFit/>
          </a:bodyPr>
          <a:lstStyle/>
          <a:p>
            <a:pPr algn="ctr"/>
            <a:endParaRPr lang="en-US" sz="3200" dirty="0"/>
          </a:p>
          <a:p>
            <a:pPr algn="ctr"/>
            <a:endParaRPr lang="en-US" sz="3200" dirty="0"/>
          </a:p>
          <a:p>
            <a:pPr algn="ctr"/>
            <a:endParaRPr lang="en-US" sz="3200" dirty="0"/>
          </a:p>
          <a:p>
            <a:pPr marL="457200" indent="-457200" algn="ctr">
              <a:buFontTx/>
              <a:buChar char="-"/>
            </a:pPr>
            <a:endParaRPr lang="en-US" sz="2800" dirty="0"/>
          </a:p>
          <a:p>
            <a:pPr algn="ctr"/>
            <a:endParaRPr lang="en-US" sz="2800" dirty="0"/>
          </a:p>
          <a:p>
            <a:pPr marL="457200" indent="-457200" algn="ctr">
              <a:buFontTx/>
              <a:buChar char="-"/>
            </a:pPr>
            <a:endParaRPr lang="en-US" sz="2800" dirty="0"/>
          </a:p>
          <a:p>
            <a:pPr marL="457200" indent="-457200" algn="ctr">
              <a:buFontTx/>
              <a:buChar char="-"/>
            </a:pPr>
            <a:endParaRPr lang="en-US" sz="2800" dirty="0"/>
          </a:p>
          <a:p>
            <a:pPr marL="457200" indent="-457200" algn="ctr">
              <a:buFontTx/>
              <a:buChar char="-"/>
            </a:pPr>
            <a:endParaRPr lang="en-US" sz="3200" dirty="0"/>
          </a:p>
          <a:p>
            <a:pPr marL="457200" indent="-457200" algn="ctr">
              <a:buFontTx/>
              <a:buChar char="-"/>
            </a:pPr>
            <a:endParaRPr lang="en-US" sz="3200" dirty="0"/>
          </a:p>
        </p:txBody>
      </p:sp>
      <p:pic>
        <p:nvPicPr>
          <p:cNvPr id="6" name="Picture 5">
            <a:extLst>
              <a:ext uri="{FF2B5EF4-FFF2-40B4-BE49-F238E27FC236}">
                <a16:creationId xmlns:a16="http://schemas.microsoft.com/office/drawing/2014/main" id="{405D7C49-1B30-4B03-B06C-85B6682C8817}"/>
              </a:ext>
            </a:extLst>
          </p:cNvPr>
          <p:cNvPicPr>
            <a:picLocks noChangeAspect="1"/>
          </p:cNvPicPr>
          <p:nvPr/>
        </p:nvPicPr>
        <p:blipFill>
          <a:blip r:embed="rId2"/>
          <a:stretch>
            <a:fillRect/>
          </a:stretch>
        </p:blipFill>
        <p:spPr>
          <a:xfrm>
            <a:off x="1226398" y="575062"/>
            <a:ext cx="9739204" cy="5707875"/>
          </a:xfrm>
          <a:prstGeom prst="rect">
            <a:avLst/>
          </a:prstGeom>
        </p:spPr>
      </p:pic>
    </p:spTree>
    <p:extLst>
      <p:ext uri="{BB962C8B-B14F-4D97-AF65-F5344CB8AC3E}">
        <p14:creationId xmlns:p14="http://schemas.microsoft.com/office/powerpoint/2010/main" val="385419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3539430"/>
          </a:xfrm>
          <a:prstGeom prst="rect">
            <a:avLst/>
          </a:prstGeom>
          <a:noFill/>
        </p:spPr>
        <p:txBody>
          <a:bodyPr wrap="square" rtlCol="0">
            <a:spAutoFit/>
          </a:bodyPr>
          <a:lstStyle/>
          <a:p>
            <a:endParaRPr lang="en-US" sz="3200" dirty="0"/>
          </a:p>
          <a:p>
            <a:pPr algn="ctr"/>
            <a:r>
              <a:rPr lang="en-US" sz="3200" dirty="0"/>
              <a:t>Thank you for being here with us today!</a:t>
            </a:r>
          </a:p>
          <a:p>
            <a:pPr algn="ctr"/>
            <a:endParaRPr lang="en-US" sz="3200" i="1" dirty="0"/>
          </a:p>
          <a:p>
            <a:pPr algn="ctr"/>
            <a:endParaRPr lang="en-US" sz="3200" i="1" dirty="0"/>
          </a:p>
          <a:p>
            <a:pPr algn="ctr"/>
            <a:endParaRPr lang="en-US" sz="3200" dirty="0"/>
          </a:p>
          <a:p>
            <a:pPr algn="ctr"/>
            <a:endParaRPr lang="en-US" sz="3200" dirty="0"/>
          </a:p>
          <a:p>
            <a:pPr algn="ctr"/>
            <a:endParaRPr lang="en-US" sz="3200" dirty="0"/>
          </a:p>
        </p:txBody>
      </p:sp>
      <p:pic>
        <p:nvPicPr>
          <p:cNvPr id="4" name="Picture 3">
            <a:extLst>
              <a:ext uri="{FF2B5EF4-FFF2-40B4-BE49-F238E27FC236}">
                <a16:creationId xmlns:a16="http://schemas.microsoft.com/office/drawing/2014/main" id="{B1539C85-EC06-47B4-80E7-3908ED198EB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57264" y="2722092"/>
            <a:ext cx="4477472" cy="2966325"/>
          </a:xfrm>
          <a:prstGeom prst="rect">
            <a:avLst/>
          </a:prstGeom>
        </p:spPr>
      </p:pic>
    </p:spTree>
    <p:extLst>
      <p:ext uri="{BB962C8B-B14F-4D97-AF65-F5344CB8AC3E}">
        <p14:creationId xmlns:p14="http://schemas.microsoft.com/office/powerpoint/2010/main" val="79412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6494085"/>
          </a:xfrm>
          <a:prstGeom prst="rect">
            <a:avLst/>
          </a:prstGeom>
          <a:noFill/>
        </p:spPr>
        <p:txBody>
          <a:bodyPr wrap="square" rtlCol="0">
            <a:spAutoFit/>
          </a:bodyPr>
          <a:lstStyle/>
          <a:p>
            <a:endParaRPr lang="en-US" sz="3200" dirty="0"/>
          </a:p>
          <a:p>
            <a:pPr algn="ctr"/>
            <a:r>
              <a:rPr lang="en-US" sz="3200" b="1" dirty="0"/>
              <a:t>Self-Advocacy:</a:t>
            </a:r>
          </a:p>
          <a:p>
            <a:pPr algn="ctr"/>
            <a:endParaRPr lang="en-US" sz="3200" dirty="0"/>
          </a:p>
          <a:p>
            <a:pPr algn="ctr"/>
            <a:r>
              <a:rPr lang="en-US" sz="3200" dirty="0"/>
              <a:t>“Knowing what you want, what you do well,</a:t>
            </a:r>
          </a:p>
          <a:p>
            <a:pPr algn="ctr"/>
            <a:r>
              <a:rPr lang="en-US" sz="3200" dirty="0"/>
              <a:t>and what you have difficulty doing. It includes:</a:t>
            </a:r>
          </a:p>
          <a:p>
            <a:pPr algn="ctr"/>
            <a:endParaRPr lang="en-US" sz="3200" dirty="0"/>
          </a:p>
          <a:p>
            <a:pPr marL="457200" indent="-457200" algn="ctr">
              <a:buFontTx/>
              <a:buChar char="-"/>
            </a:pPr>
            <a:r>
              <a:rPr lang="en-US" sz="3200" dirty="0"/>
              <a:t>knowing your legal rights</a:t>
            </a:r>
          </a:p>
          <a:p>
            <a:pPr marL="457200" indent="-457200" algn="ctr">
              <a:buFontTx/>
              <a:buChar char="-"/>
            </a:pPr>
            <a:r>
              <a:rPr lang="en-US" sz="3200" dirty="0"/>
              <a:t>your needs</a:t>
            </a:r>
          </a:p>
          <a:p>
            <a:pPr marL="457200" indent="-457200" algn="ctr">
              <a:buFontTx/>
              <a:buChar char="-"/>
            </a:pPr>
            <a:r>
              <a:rPr lang="en-US" sz="3200" dirty="0"/>
              <a:t>and telling that information to the</a:t>
            </a:r>
          </a:p>
          <a:p>
            <a:pPr algn="ctr"/>
            <a:r>
              <a:rPr lang="en-US" sz="3200" dirty="0"/>
              <a:t>appropriate person.”</a:t>
            </a:r>
          </a:p>
          <a:p>
            <a:pPr algn="ctr"/>
            <a:endParaRPr lang="en-US" sz="3200" dirty="0"/>
          </a:p>
          <a:p>
            <a:pPr algn="ctr"/>
            <a:endParaRPr lang="en-US" sz="3200" dirty="0"/>
          </a:p>
          <a:p>
            <a:pPr algn="ctr"/>
            <a:endParaRPr lang="en-US" sz="3200" dirty="0"/>
          </a:p>
        </p:txBody>
      </p:sp>
    </p:spTree>
    <p:extLst>
      <p:ext uri="{BB962C8B-B14F-4D97-AF65-F5344CB8AC3E}">
        <p14:creationId xmlns:p14="http://schemas.microsoft.com/office/powerpoint/2010/main" val="386701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6063198"/>
          </a:xfrm>
          <a:prstGeom prst="rect">
            <a:avLst/>
          </a:prstGeom>
          <a:noFill/>
        </p:spPr>
        <p:txBody>
          <a:bodyPr wrap="square" rtlCol="0">
            <a:spAutoFit/>
          </a:bodyPr>
          <a:lstStyle/>
          <a:p>
            <a:endParaRPr lang="en-US" sz="3200" dirty="0"/>
          </a:p>
          <a:p>
            <a:pPr algn="ctr"/>
            <a:r>
              <a:rPr lang="en-US" sz="3200" dirty="0"/>
              <a:t>What does all of this mean?</a:t>
            </a:r>
          </a:p>
          <a:p>
            <a:pPr algn="ctr"/>
            <a:endParaRPr lang="en-US" sz="3200" dirty="0"/>
          </a:p>
          <a:p>
            <a:pPr algn="ctr"/>
            <a:endParaRPr lang="en-US" sz="3200" i="1" dirty="0"/>
          </a:p>
          <a:p>
            <a:pPr algn="ctr"/>
            <a:r>
              <a:rPr lang="en-US" sz="3600" i="1" u="sng" dirty="0">
                <a:solidFill>
                  <a:srgbClr val="FFFF00"/>
                </a:solidFill>
              </a:rPr>
              <a:t>COMMUNICATION…</a:t>
            </a:r>
          </a:p>
          <a:p>
            <a:pPr algn="ctr"/>
            <a:endParaRPr lang="en-US" sz="3200" i="1" dirty="0"/>
          </a:p>
          <a:p>
            <a:pPr algn="ctr"/>
            <a:endParaRPr lang="en-US" sz="3200" i="1" dirty="0"/>
          </a:p>
          <a:p>
            <a:pPr algn="ctr"/>
            <a:r>
              <a:rPr lang="en-US" sz="3200" i="1" dirty="0"/>
              <a:t>is the key to getting your workplace</a:t>
            </a:r>
          </a:p>
          <a:p>
            <a:pPr algn="ctr"/>
            <a:r>
              <a:rPr lang="en-US" sz="3200" i="1" dirty="0"/>
              <a:t>needs met.</a:t>
            </a:r>
          </a:p>
          <a:p>
            <a:pPr algn="ctr"/>
            <a:endParaRPr lang="en-US" sz="3200" dirty="0"/>
          </a:p>
          <a:p>
            <a:pPr algn="ctr"/>
            <a:endParaRPr lang="en-US" sz="3200" dirty="0"/>
          </a:p>
          <a:p>
            <a:pPr algn="ctr"/>
            <a:endParaRPr lang="en-US" sz="3200" dirty="0"/>
          </a:p>
        </p:txBody>
      </p:sp>
    </p:spTree>
    <p:extLst>
      <p:ext uri="{BB962C8B-B14F-4D97-AF65-F5344CB8AC3E}">
        <p14:creationId xmlns:p14="http://schemas.microsoft.com/office/powerpoint/2010/main" val="254504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44101" y="428178"/>
            <a:ext cx="9303798" cy="6001643"/>
          </a:xfrm>
          <a:prstGeom prst="rect">
            <a:avLst/>
          </a:prstGeom>
          <a:noFill/>
        </p:spPr>
        <p:txBody>
          <a:bodyPr wrap="square" rtlCol="0">
            <a:spAutoFit/>
          </a:bodyPr>
          <a:lstStyle/>
          <a:p>
            <a:endParaRPr lang="en-US" sz="3200" dirty="0"/>
          </a:p>
          <a:p>
            <a:pPr algn="ctr"/>
            <a:r>
              <a:rPr lang="en-US" sz="3200" b="1" u="sng" dirty="0"/>
              <a:t>Job Accommodations</a:t>
            </a:r>
          </a:p>
          <a:p>
            <a:pPr algn="ctr"/>
            <a:endParaRPr lang="en-US" sz="3200" i="1" dirty="0"/>
          </a:p>
          <a:p>
            <a:pPr algn="ctr"/>
            <a:r>
              <a:rPr lang="en-US" sz="3200" dirty="0"/>
              <a:t>It’s all about identifying your needs &amp; asking for help.</a:t>
            </a:r>
          </a:p>
          <a:p>
            <a:pPr algn="ctr"/>
            <a:endParaRPr lang="en-US" sz="3200" dirty="0"/>
          </a:p>
          <a:p>
            <a:pPr algn="ctr"/>
            <a:r>
              <a:rPr lang="en-US" sz="3200" dirty="0"/>
              <a:t>You do </a:t>
            </a:r>
            <a:r>
              <a:rPr lang="en-US" sz="3200" u="sng" dirty="0"/>
              <a:t>not</a:t>
            </a:r>
            <a:r>
              <a:rPr lang="en-US" sz="3200" dirty="0"/>
              <a:t> need to use special words such as “Reasonable Accommodations”…</a:t>
            </a:r>
          </a:p>
          <a:p>
            <a:pPr algn="ctr"/>
            <a:endParaRPr lang="en-US" sz="3200" dirty="0"/>
          </a:p>
          <a:p>
            <a:pPr algn="ctr"/>
            <a:r>
              <a:rPr lang="en-US" sz="3200" dirty="0"/>
              <a:t>There is also </a:t>
            </a:r>
            <a:r>
              <a:rPr lang="en-US" sz="3200" u="sng" dirty="0"/>
              <a:t>no</a:t>
            </a:r>
            <a:r>
              <a:rPr lang="en-US" sz="3200" dirty="0"/>
              <a:t> need to mention the ADA when you are requesting for some assistance.</a:t>
            </a:r>
          </a:p>
          <a:p>
            <a:pPr algn="ctr"/>
            <a:endParaRPr lang="en-US" sz="3200" dirty="0"/>
          </a:p>
        </p:txBody>
      </p:sp>
    </p:spTree>
    <p:extLst>
      <p:ext uri="{BB962C8B-B14F-4D97-AF65-F5344CB8AC3E}">
        <p14:creationId xmlns:p14="http://schemas.microsoft.com/office/powerpoint/2010/main" val="250321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5509200"/>
          </a:xfrm>
          <a:prstGeom prst="rect">
            <a:avLst/>
          </a:prstGeom>
          <a:noFill/>
        </p:spPr>
        <p:txBody>
          <a:bodyPr wrap="square" rtlCol="0">
            <a:spAutoFit/>
          </a:bodyPr>
          <a:lstStyle/>
          <a:p>
            <a:pPr algn="ctr"/>
            <a:r>
              <a:rPr lang="en-US" sz="3200" dirty="0"/>
              <a:t>If you need help to do your job effectively,</a:t>
            </a:r>
          </a:p>
          <a:p>
            <a:pPr algn="ctr"/>
            <a:endParaRPr lang="en-US" sz="3200" dirty="0"/>
          </a:p>
          <a:p>
            <a:pPr algn="ctr"/>
            <a:r>
              <a:rPr lang="en-US" sz="3200" dirty="0"/>
              <a:t>you need to disclose your disability.</a:t>
            </a:r>
          </a:p>
          <a:p>
            <a:pPr algn="ctr"/>
            <a:endParaRPr lang="en-US" sz="3200" dirty="0"/>
          </a:p>
          <a:p>
            <a:pPr algn="ctr"/>
            <a:r>
              <a:rPr lang="en-US" sz="3200" b="1" u="sng" dirty="0">
                <a:solidFill>
                  <a:srgbClr val="FFFF00"/>
                </a:solidFill>
              </a:rPr>
              <a:t>Disclosure</a:t>
            </a:r>
            <a:r>
              <a:rPr lang="en-US" sz="3200" dirty="0"/>
              <a:t> means making the decision to tell another person about your disability.</a:t>
            </a:r>
          </a:p>
          <a:p>
            <a:pPr algn="ctr"/>
            <a:endParaRPr lang="en-US" sz="3200" dirty="0"/>
          </a:p>
          <a:p>
            <a:pPr algn="ctr"/>
            <a:r>
              <a:rPr lang="en-US" sz="3200" dirty="0"/>
              <a:t>Be ready to explain how your disability is getting in the way of you doing your job effectively, and offer some accommodation ideas of your own.</a:t>
            </a:r>
          </a:p>
          <a:p>
            <a:pPr algn="ctr"/>
            <a:endParaRPr lang="en-US" sz="3200" dirty="0"/>
          </a:p>
        </p:txBody>
      </p:sp>
    </p:spTree>
    <p:extLst>
      <p:ext uri="{BB962C8B-B14F-4D97-AF65-F5344CB8AC3E}">
        <p14:creationId xmlns:p14="http://schemas.microsoft.com/office/powerpoint/2010/main" val="222468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5016758"/>
          </a:xfrm>
          <a:prstGeom prst="rect">
            <a:avLst/>
          </a:prstGeom>
          <a:noFill/>
        </p:spPr>
        <p:txBody>
          <a:bodyPr wrap="square" rtlCol="0">
            <a:spAutoFit/>
          </a:bodyPr>
          <a:lstStyle/>
          <a:p>
            <a:pPr algn="ctr"/>
            <a:endParaRPr lang="en-US" sz="3200" dirty="0"/>
          </a:p>
          <a:p>
            <a:pPr algn="ctr"/>
            <a:r>
              <a:rPr lang="en-US" sz="3200" b="1" dirty="0"/>
              <a:t>Disclose to: </a:t>
            </a:r>
          </a:p>
          <a:p>
            <a:pPr algn="ctr"/>
            <a:endParaRPr lang="en-US" sz="3200" dirty="0"/>
          </a:p>
          <a:p>
            <a:pPr marL="457200" indent="-457200" algn="ctr">
              <a:buFontTx/>
              <a:buChar char="-"/>
            </a:pPr>
            <a:r>
              <a:rPr lang="en-US" sz="3200" dirty="0"/>
              <a:t>Your supervisor</a:t>
            </a:r>
          </a:p>
          <a:p>
            <a:pPr marL="457200" indent="-457200" algn="ctr">
              <a:buFontTx/>
              <a:buChar char="-"/>
            </a:pPr>
            <a:r>
              <a:rPr lang="en-US" sz="3200" dirty="0"/>
              <a:t>HR department</a:t>
            </a:r>
          </a:p>
          <a:p>
            <a:pPr algn="ctr"/>
            <a:endParaRPr lang="en-US" sz="3200" dirty="0"/>
          </a:p>
          <a:p>
            <a:pPr algn="ctr"/>
            <a:endParaRPr lang="en-US" sz="3200" dirty="0"/>
          </a:p>
          <a:p>
            <a:pPr algn="ctr"/>
            <a:r>
              <a:rPr lang="en-US" sz="3200" dirty="0"/>
              <a:t>Note: If you do not require an accommodation, then there is no reason to disclose your disability.</a:t>
            </a:r>
          </a:p>
          <a:p>
            <a:pPr algn="ctr"/>
            <a:endParaRPr lang="en-US" sz="3200" dirty="0"/>
          </a:p>
        </p:txBody>
      </p:sp>
    </p:spTree>
    <p:extLst>
      <p:ext uri="{BB962C8B-B14F-4D97-AF65-F5344CB8AC3E}">
        <p14:creationId xmlns:p14="http://schemas.microsoft.com/office/powerpoint/2010/main" val="282884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5016758"/>
          </a:xfrm>
          <a:prstGeom prst="rect">
            <a:avLst/>
          </a:prstGeom>
          <a:noFill/>
        </p:spPr>
        <p:txBody>
          <a:bodyPr wrap="square" rtlCol="0">
            <a:spAutoFit/>
          </a:bodyPr>
          <a:lstStyle/>
          <a:p>
            <a:pPr algn="ctr"/>
            <a:endParaRPr lang="en-US" sz="3200" dirty="0"/>
          </a:p>
          <a:p>
            <a:pPr algn="ctr"/>
            <a:r>
              <a:rPr lang="en-US" sz="3200" b="1" dirty="0"/>
              <a:t>Example 1:</a:t>
            </a:r>
          </a:p>
          <a:p>
            <a:pPr algn="ctr"/>
            <a:endParaRPr lang="en-US" sz="3200" dirty="0"/>
          </a:p>
          <a:p>
            <a:pPr algn="ctr"/>
            <a:r>
              <a:rPr lang="en-US" sz="3200" dirty="0"/>
              <a:t>Tom has ADHD.</a:t>
            </a:r>
          </a:p>
          <a:p>
            <a:pPr algn="ctr"/>
            <a:endParaRPr lang="en-US" sz="3200" dirty="0"/>
          </a:p>
          <a:p>
            <a:pPr algn="ctr"/>
            <a:r>
              <a:rPr lang="en-US" sz="3200" dirty="0"/>
              <a:t>He asks his supervisor for a private office to lessen distractions at work.</a:t>
            </a:r>
          </a:p>
          <a:p>
            <a:pPr algn="ctr"/>
            <a:endParaRPr lang="en-US" sz="3200" dirty="0"/>
          </a:p>
          <a:p>
            <a:pPr algn="ctr"/>
            <a:r>
              <a:rPr lang="en-US" sz="3200" dirty="0"/>
              <a:t>Is this a reasonable accommodation? </a:t>
            </a:r>
            <a:r>
              <a:rPr lang="en-US" sz="3200" u="sng" dirty="0"/>
              <a:t>YES</a:t>
            </a:r>
          </a:p>
          <a:p>
            <a:pPr algn="ctr"/>
            <a:endParaRPr lang="en-US" sz="3200" dirty="0"/>
          </a:p>
        </p:txBody>
      </p:sp>
    </p:spTree>
    <p:extLst>
      <p:ext uri="{BB962C8B-B14F-4D97-AF65-F5344CB8AC3E}">
        <p14:creationId xmlns:p14="http://schemas.microsoft.com/office/powerpoint/2010/main" val="324843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5509200"/>
          </a:xfrm>
          <a:prstGeom prst="rect">
            <a:avLst/>
          </a:prstGeom>
          <a:noFill/>
        </p:spPr>
        <p:txBody>
          <a:bodyPr wrap="square" rtlCol="0">
            <a:spAutoFit/>
          </a:bodyPr>
          <a:lstStyle/>
          <a:p>
            <a:pPr algn="ctr"/>
            <a:r>
              <a:rPr lang="en-US" sz="3200" b="1" dirty="0"/>
              <a:t>Example 2:</a:t>
            </a:r>
          </a:p>
          <a:p>
            <a:pPr algn="ctr"/>
            <a:endParaRPr lang="en-US" sz="3200" dirty="0"/>
          </a:p>
          <a:p>
            <a:pPr algn="ctr"/>
            <a:r>
              <a:rPr lang="en-US" sz="3200" dirty="0"/>
              <a:t>Sara is a Data Entry Clerk.</a:t>
            </a:r>
          </a:p>
          <a:p>
            <a:pPr algn="ctr"/>
            <a:endParaRPr lang="en-US" sz="3200" dirty="0"/>
          </a:p>
          <a:p>
            <a:pPr algn="ctr"/>
            <a:r>
              <a:rPr lang="en-US" sz="3200" dirty="0"/>
              <a:t>She has low vision.</a:t>
            </a:r>
          </a:p>
          <a:p>
            <a:pPr algn="ctr"/>
            <a:endParaRPr lang="en-US" sz="3200" dirty="0"/>
          </a:p>
          <a:p>
            <a:pPr algn="ctr"/>
            <a:r>
              <a:rPr lang="en-US" sz="3200" dirty="0"/>
              <a:t>Sara requested for assistive technology that can help her work on a computer more effectively.</a:t>
            </a:r>
          </a:p>
          <a:p>
            <a:pPr algn="ctr"/>
            <a:endParaRPr lang="en-US" sz="3200" dirty="0"/>
          </a:p>
          <a:p>
            <a:pPr algn="ctr"/>
            <a:r>
              <a:rPr lang="en-US" sz="3200" dirty="0"/>
              <a:t>Is this a reasonable accommodation? </a:t>
            </a:r>
            <a:r>
              <a:rPr lang="en-US" sz="3200" u="sng" dirty="0"/>
              <a:t>YES</a:t>
            </a:r>
          </a:p>
          <a:p>
            <a:pPr algn="ctr"/>
            <a:endParaRPr lang="en-US" sz="3200" dirty="0"/>
          </a:p>
        </p:txBody>
      </p:sp>
    </p:spTree>
    <p:extLst>
      <p:ext uri="{BB962C8B-B14F-4D97-AF65-F5344CB8AC3E}">
        <p14:creationId xmlns:p14="http://schemas.microsoft.com/office/powerpoint/2010/main" val="139873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DA97-35BC-4B63-828F-8DB9EA68AE56}"/>
              </a:ext>
            </a:extLst>
          </p:cNvPr>
          <p:cNvSpPr txBox="1"/>
          <p:nvPr/>
        </p:nvSpPr>
        <p:spPr>
          <a:xfrm>
            <a:off x="1464816" y="665825"/>
            <a:ext cx="9303798" cy="5509200"/>
          </a:xfrm>
          <a:prstGeom prst="rect">
            <a:avLst/>
          </a:prstGeom>
          <a:noFill/>
        </p:spPr>
        <p:txBody>
          <a:bodyPr wrap="square" rtlCol="0">
            <a:spAutoFit/>
          </a:bodyPr>
          <a:lstStyle/>
          <a:p>
            <a:pPr algn="ctr"/>
            <a:r>
              <a:rPr lang="en-US" sz="3200" b="1" dirty="0"/>
              <a:t>Disclosing your disability can happen</a:t>
            </a:r>
          </a:p>
          <a:p>
            <a:pPr algn="ctr"/>
            <a:endParaRPr lang="en-US" sz="3200" b="1" dirty="0"/>
          </a:p>
          <a:p>
            <a:pPr algn="ctr"/>
            <a:r>
              <a:rPr lang="en-US" sz="3200" b="1" dirty="0"/>
              <a:t>At any time during the employment process:</a:t>
            </a:r>
          </a:p>
          <a:p>
            <a:pPr algn="ctr"/>
            <a:endParaRPr lang="en-US" sz="3200" dirty="0"/>
          </a:p>
          <a:p>
            <a:pPr marL="457200" indent="-457200" algn="ctr">
              <a:buFontTx/>
              <a:buChar char="-"/>
            </a:pPr>
            <a:r>
              <a:rPr lang="en-US" sz="3200" i="1" dirty="0"/>
              <a:t>Application</a:t>
            </a:r>
          </a:p>
          <a:p>
            <a:pPr marL="457200" indent="-457200" algn="ctr">
              <a:buFontTx/>
              <a:buChar char="-"/>
            </a:pPr>
            <a:endParaRPr lang="en-US" sz="3200" dirty="0"/>
          </a:p>
          <a:p>
            <a:pPr marL="457200" indent="-457200" algn="ctr">
              <a:buFontTx/>
              <a:buChar char="-"/>
            </a:pPr>
            <a:r>
              <a:rPr lang="en-US" sz="3200" i="1" dirty="0"/>
              <a:t>Interview</a:t>
            </a:r>
          </a:p>
          <a:p>
            <a:pPr marL="457200" indent="-457200" algn="ctr">
              <a:buFontTx/>
              <a:buChar char="-"/>
            </a:pPr>
            <a:endParaRPr lang="en-US" sz="3200" dirty="0"/>
          </a:p>
          <a:p>
            <a:pPr algn="ctr"/>
            <a:r>
              <a:rPr lang="en-US" sz="3200" dirty="0"/>
              <a:t>People disclose at different times depending on their needs!</a:t>
            </a:r>
          </a:p>
          <a:p>
            <a:pPr algn="ctr"/>
            <a:endParaRPr lang="en-US" sz="3200" dirty="0"/>
          </a:p>
        </p:txBody>
      </p:sp>
    </p:spTree>
    <p:extLst>
      <p:ext uri="{BB962C8B-B14F-4D97-AF65-F5344CB8AC3E}">
        <p14:creationId xmlns:p14="http://schemas.microsoft.com/office/powerpoint/2010/main" val="2674744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{C222BCF9-0A3A-478A-A7D3-4BE70C8CFBDC}tf16401375</Template>
  <TotalTime>199</TotalTime>
  <Words>610</Words>
  <Application>Microsoft Office PowerPoint</Application>
  <PresentationFormat>Widescreen</PresentationFormat>
  <Paragraphs>158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MS Shell Dlg 2</vt:lpstr>
      <vt:lpstr>Wingdings</vt:lpstr>
      <vt:lpstr>Wingdings 3</vt:lpstr>
      <vt:lpstr>Madison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50</cp:revision>
  <dcterms:created xsi:type="dcterms:W3CDTF">2021-09-13T08:33:23Z</dcterms:created>
  <dcterms:modified xsi:type="dcterms:W3CDTF">2022-03-08T00:03:39Z</dcterms:modified>
</cp:coreProperties>
</file>